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3" r:id="rId5"/>
    <p:sldMasterId id="2147483666" r:id="rId6"/>
  </p:sldMasterIdLst>
  <p:notesMasterIdLst>
    <p:notesMasterId r:id="rId23"/>
  </p:notesMasterIdLst>
  <p:sldIdLst>
    <p:sldId id="4093" r:id="rId7"/>
    <p:sldId id="4085" r:id="rId8"/>
    <p:sldId id="4090" r:id="rId9"/>
    <p:sldId id="4077" r:id="rId10"/>
    <p:sldId id="4100" r:id="rId11"/>
    <p:sldId id="4126" r:id="rId12"/>
    <p:sldId id="4127" r:id="rId13"/>
    <p:sldId id="4101" r:id="rId14"/>
    <p:sldId id="4129" r:id="rId15"/>
    <p:sldId id="4171" r:id="rId16"/>
    <p:sldId id="4173" r:id="rId17"/>
    <p:sldId id="4172" r:id="rId18"/>
    <p:sldId id="4175" r:id="rId19"/>
    <p:sldId id="4174" r:id="rId20"/>
    <p:sldId id="4176" r:id="rId21"/>
    <p:sldId id="40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Ribas Camilo" initials="SRC" lastIdx="1" clrIdx="0">
    <p:extLst>
      <p:ext uri="{19B8F6BF-5375-455C-9EA6-DF929625EA0E}">
        <p15:presenceInfo xmlns:p15="http://schemas.microsoft.com/office/powerpoint/2012/main" userId="S::samuel.ribas.camilo@avanade.com::7a2a742c-194c-466a-a213-8ae5cf68aa1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B5B803-6B3E-43DA-9D29-5F9394948925}" v="3482" dt="2022-01-21T18:54:30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6B2A-A187-4EB9-855D-20D61D8B960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B805D-A8E3-498D-80B2-4FC142265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B805D-A8E3-498D-80B2-4FC1422656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28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B805D-A8E3-498D-80B2-4FC1422656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0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B805D-A8E3-498D-80B2-4FC1422656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7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B805D-A8E3-498D-80B2-4FC1422656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28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B805D-A8E3-498D-80B2-4FC1422656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9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B805D-A8E3-498D-80B2-4FC1422656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4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3864-DC30-4A6E-A532-F8DF26139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C1F58-DB43-41C6-85B8-62E4C3E58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5430-1E16-41F1-8381-DDAC1D33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ADA50-A452-4679-A984-DDC55DA7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FD13A-7BDE-495F-BDBB-BFE21181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1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B87B-EE6D-4F7F-B65C-893ACE2A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F1EE7-B063-462F-8F98-F7AC894D5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D9AB3-2FEE-46A6-B4F0-0372D17C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09282-2488-4B11-A2D4-8FEC072A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A5FE0-49A3-4152-9F9F-3780E1C3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36A5B-8C0A-44A8-8136-B564DB73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C7CE9-C8B8-425C-9DBE-62A2CC220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6E7D-410E-44E0-B74A-3532050EF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3B190-86C5-4EB4-9036-583205C4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1DF30-6EDF-44FA-B932-30AEFDE6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24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58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41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0641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197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87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06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770253-2368-9B43-9ECE-D6AB45B102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D2DB1-3F08-094A-8327-8A632F8E0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90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7A858-2C0A-204F-B2B7-AB9900D71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5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98F5-7733-4026-B47F-002555AF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8000-1B6A-41F5-8D9B-40874AE57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57CE6-8BA3-42B0-BD0D-212232CA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B8B13-E9B9-4074-879F-AF92AEA2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4D0F8-6CA2-4C7C-A888-EFB4B7B5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31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20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5367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07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95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1960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29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318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7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CD186-226D-A64C-BEF8-879D9CDF1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9042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22C8-3508-47A5-BE55-80C540D7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90104-89FA-4F0D-8322-87857102E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5595B-8F23-4F11-BAAD-1F888EAA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8970D-BC83-44E9-9CBE-D908586F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4C5D9-A51C-4D70-A9AF-D3F7351A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903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12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77CB-F4C9-4C2F-8A0C-222FE56F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5BE29-987D-42FD-BE64-293C22C2F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F36D2-29FB-4D86-AFD0-9FD1EF422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98553-0FF9-4C68-954B-FB2D0FE4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75C7A-3603-4A66-B4DE-9F9764631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FE7D8-686E-431D-96A5-4B4DF759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0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51FF-E89F-4A83-90C9-C8F656D2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DBC0D-6563-4672-978C-9E43FAFF4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31129-C321-426A-A79A-FF283F658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5A040-FB71-4CA5-85A5-A922F4462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47E0D-23A9-4E30-B081-D95DFD61EA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6804F-259A-45EB-AC84-66395D8E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3901D-6087-42B8-AC62-4A81BEEA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A91B-504E-40A7-B02F-704B0036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6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AE36-6888-48A7-B404-C53C0AFD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8D3CD-8867-4D33-B7E7-90FE01D0A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D7A45-7CFF-401A-90AE-8954F8B5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213ED-10DC-4CE1-B81F-49CF57E4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2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D36B9-1BE9-46B2-B47D-4CB9FC3E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7C41B-469B-4E20-B1D8-37B9277E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91635-D463-4A18-9B4F-EE811220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2715-760A-4F20-8259-7DC0E59E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8E42-5A2B-4A50-AF3B-B0B63665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660B2-517D-48D9-85BE-E3EB9B7E7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3C2B9-7E52-4DA2-A4DF-31A122ACF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D6F6D-E98A-4BB8-9F25-62FA2935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632EB-1C49-4F06-A490-755C156F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0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E4FF-B7FD-4510-9B82-827176E37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15EEA-AF2A-46A3-B190-367A0EA7E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7181E-F084-42E9-B4C6-077FDFA51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CE549-1FB1-480B-BAFD-B38509CB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8C348-0FF5-467F-8A7F-D9273BD4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2E787-1AB3-46E1-AAE6-363ED365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38630C-D521-4F78-86B1-A8611C55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6E426-28BF-4E21-ADB4-1B6D2233B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352DF-8C6D-4D5B-B273-7AFEADBBD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FAF52-1FA1-4E96-9385-07809F2F32E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03954-8FBA-4A75-BB1F-546E0454F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2E988-8F61-466D-B85C-BCA06876B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8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930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19BB9D1-C196-6743-84A2-EFF9DF8D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34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174" y="2643211"/>
            <a:ext cx="10848975" cy="1259090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4400" dirty="0"/>
              <a:t>&lt;</a:t>
            </a:r>
            <a:r>
              <a:rPr lang="en-US" sz="4400" dirty="0" err="1"/>
              <a:t>Papo</a:t>
            </a:r>
            <a:r>
              <a:rPr lang="en-US" sz="4400" dirty="0"/>
              <a:t> de Dev/&gt;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4400" dirty="0" err="1"/>
              <a:t>Autenticação</a:t>
            </a:r>
            <a:r>
              <a:rPr lang="en-US" sz="4400" dirty="0"/>
              <a:t> com Azure AD B2C</a:t>
            </a:r>
          </a:p>
        </p:txBody>
      </p:sp>
    </p:spTree>
    <p:extLst>
      <p:ext uri="{BB962C8B-B14F-4D97-AF65-F5344CB8AC3E}">
        <p14:creationId xmlns:p14="http://schemas.microsoft.com/office/powerpoint/2010/main" val="20945897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9553" y="1188104"/>
            <a:ext cx="10515600" cy="4794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Gerenciamento</a:t>
            </a:r>
            <a:r>
              <a:rPr lang="en-US" sz="2800" dirty="0">
                <a:latin typeface="Segoe UI"/>
                <a:cs typeface="Segoe UI Light"/>
              </a:rPr>
              <a:t> e </a:t>
            </a:r>
            <a:r>
              <a:rPr lang="en-US" sz="2800" dirty="0" err="1">
                <a:latin typeface="Segoe UI"/>
                <a:cs typeface="Segoe UI Light"/>
              </a:rPr>
              <a:t>armazenamento</a:t>
            </a:r>
            <a:r>
              <a:rPr lang="en-US" sz="2800" dirty="0">
                <a:latin typeface="Segoe UI"/>
                <a:cs typeface="Segoe UI Light"/>
              </a:rPr>
              <a:t> de </a:t>
            </a:r>
            <a:r>
              <a:rPr lang="en-US" sz="2800" dirty="0" err="1">
                <a:latin typeface="Segoe UI"/>
                <a:cs typeface="Segoe UI Light"/>
              </a:rPr>
              <a:t>usuários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Azure AD B2C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4625374-E654-49F4-AFA9-D5251FC996A5}"/>
              </a:ext>
            </a:extLst>
          </p:cNvPr>
          <p:cNvSpPr txBox="1">
            <a:spLocks/>
          </p:cNvSpPr>
          <p:nvPr/>
        </p:nvSpPr>
        <p:spPr>
          <a:xfrm>
            <a:off x="1129553" y="175466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Integração</a:t>
            </a:r>
            <a:r>
              <a:rPr lang="en-US" sz="2800" dirty="0">
                <a:latin typeface="Segoe UI"/>
                <a:cs typeface="Segoe UI Light"/>
              </a:rPr>
              <a:t> com bases </a:t>
            </a:r>
            <a:r>
              <a:rPr lang="en-US" sz="2800" dirty="0" err="1">
                <a:latin typeface="Segoe UI"/>
                <a:cs typeface="Segoe UI Light"/>
              </a:rPr>
              <a:t>externas</a:t>
            </a:r>
            <a:r>
              <a:rPr lang="en-US" sz="2800" dirty="0">
                <a:latin typeface="Segoe UI"/>
                <a:cs typeface="Segoe UI Light"/>
              </a:rPr>
              <a:t> e provedores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3BD77F5-578B-181D-6337-1B8EEB6DACF8}"/>
              </a:ext>
            </a:extLst>
          </p:cNvPr>
          <p:cNvSpPr txBox="1">
            <a:spLocks/>
          </p:cNvSpPr>
          <p:nvPr/>
        </p:nvSpPr>
        <p:spPr>
          <a:xfrm>
            <a:off x="1129553" y="2263812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dirty="0">
                <a:latin typeface="Segoe UI Light"/>
                <a:cs typeface="Segoe UI Light"/>
              </a:rPr>
              <a:t>Microsoft, Google, Facebook, Amazon, Apple…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F71FFE4-2597-827A-9C2E-C3BE31E792E3}"/>
              </a:ext>
            </a:extLst>
          </p:cNvPr>
          <p:cNvSpPr txBox="1">
            <a:spLocks/>
          </p:cNvSpPr>
          <p:nvPr/>
        </p:nvSpPr>
        <p:spPr>
          <a:xfrm>
            <a:off x="1129553" y="2773717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dirty="0">
                <a:latin typeface="Segoe UI Light"/>
                <a:cs typeface="Segoe UI Light"/>
              </a:rPr>
              <a:t>Provedores que </a:t>
            </a:r>
            <a:r>
              <a:rPr lang="en-US" sz="2600" b="1" dirty="0" err="1">
                <a:latin typeface="Segoe UI Light"/>
                <a:cs typeface="Segoe UI Light"/>
              </a:rPr>
              <a:t>suportem</a:t>
            </a:r>
            <a:r>
              <a:rPr lang="en-US" sz="2600" b="1" dirty="0">
                <a:latin typeface="Segoe UI Light"/>
                <a:cs typeface="Segoe UI Light"/>
              </a:rPr>
              <a:t> </a:t>
            </a:r>
            <a:r>
              <a:rPr lang="en-US" sz="2600" b="1" i="1" dirty="0">
                <a:latin typeface="Segoe UI Light"/>
                <a:cs typeface="Segoe UI Light"/>
              </a:rPr>
              <a:t>OpenID Connect</a:t>
            </a:r>
            <a:r>
              <a:rPr lang="en-US" sz="2600" b="1" dirty="0">
                <a:latin typeface="Segoe UI Light"/>
                <a:cs typeface="Segoe UI Light"/>
              </a:rPr>
              <a:t>, </a:t>
            </a:r>
            <a:r>
              <a:rPr lang="en-US" sz="2600" b="1" i="1" dirty="0">
                <a:latin typeface="Segoe UI Light"/>
                <a:cs typeface="Segoe UI Light"/>
              </a:rPr>
              <a:t>OAuth 2.0</a:t>
            </a:r>
            <a:r>
              <a:rPr lang="en-US" sz="2600" b="1" dirty="0">
                <a:latin typeface="Segoe UI Light"/>
                <a:cs typeface="Segoe UI Light"/>
              </a:rPr>
              <a:t>, </a:t>
            </a:r>
            <a:r>
              <a:rPr lang="en-US" sz="2600" b="1" i="1" dirty="0">
                <a:latin typeface="Segoe UI Light"/>
                <a:cs typeface="Segoe UI Light"/>
              </a:rPr>
              <a:t>SAML</a:t>
            </a:r>
            <a:r>
              <a:rPr lang="en-US" sz="2600" b="1" dirty="0">
                <a:latin typeface="Segoe UI Light"/>
                <a:cs typeface="Segoe UI Light"/>
              </a:rPr>
              <a:t>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4ED4241F-E0DB-960A-ACB0-5BAFB8338079}"/>
              </a:ext>
            </a:extLst>
          </p:cNvPr>
          <p:cNvSpPr txBox="1">
            <a:spLocks/>
          </p:cNvSpPr>
          <p:nvPr/>
        </p:nvSpPr>
        <p:spPr>
          <a:xfrm>
            <a:off x="1129553" y="3283622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>
                <a:latin typeface="Segoe UI"/>
                <a:cs typeface="Segoe UI Light"/>
              </a:rPr>
              <a:t>Multi-Factor Authentication</a:t>
            </a:r>
            <a:r>
              <a:rPr lang="en-US" sz="2800" dirty="0">
                <a:latin typeface="Segoe UI"/>
                <a:cs typeface="Segoe UI Light"/>
              </a:rPr>
              <a:t> (</a:t>
            </a:r>
            <a:r>
              <a:rPr lang="en-US" sz="2800" i="1" dirty="0">
                <a:latin typeface="Segoe UI"/>
                <a:cs typeface="Segoe UI Light"/>
              </a:rPr>
              <a:t>MFA</a:t>
            </a:r>
            <a:r>
              <a:rPr lang="en-US" sz="2800" dirty="0">
                <a:latin typeface="Segoe UI"/>
                <a:cs typeface="Segoe UI Light"/>
              </a:rPr>
              <a:t>)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532B0C97-EECD-E5BE-8953-A491C1C6BDD5}"/>
              </a:ext>
            </a:extLst>
          </p:cNvPr>
          <p:cNvSpPr txBox="1">
            <a:spLocks/>
          </p:cNvSpPr>
          <p:nvPr/>
        </p:nvSpPr>
        <p:spPr>
          <a:xfrm>
            <a:off x="1129553" y="382750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Endereça</a:t>
            </a:r>
            <a:r>
              <a:rPr lang="en-US" sz="2800" dirty="0">
                <a:latin typeface="Segoe UI"/>
                <a:cs typeface="Segoe UI Light"/>
              </a:rPr>
              <a:t> </a:t>
            </a:r>
            <a:r>
              <a:rPr lang="en-US" sz="2800" dirty="0" err="1">
                <a:latin typeface="Segoe UI"/>
                <a:cs typeface="Segoe UI Light"/>
              </a:rPr>
              <a:t>automaticamente</a:t>
            </a:r>
            <a:r>
              <a:rPr lang="en-US" sz="2800" dirty="0">
                <a:latin typeface="Segoe UI"/>
                <a:cs typeface="Segoe UI Light"/>
              </a:rPr>
              <a:t> as </a:t>
            </a:r>
            <a:r>
              <a:rPr lang="en-US" sz="2800" b="1" dirty="0">
                <a:latin typeface="Segoe UI"/>
                <a:cs typeface="Segoe UI Light"/>
              </a:rPr>
              <a:t>jornadas do </a:t>
            </a:r>
            <a:r>
              <a:rPr lang="en-US" sz="2800" b="1" dirty="0" err="1">
                <a:latin typeface="Segoe UI"/>
                <a:cs typeface="Segoe UI Light"/>
              </a:rPr>
              <a:t>usuário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1546C88C-90BF-233E-0D42-84E6D60EBAD2}"/>
              </a:ext>
            </a:extLst>
          </p:cNvPr>
          <p:cNvSpPr txBox="1">
            <a:spLocks/>
          </p:cNvSpPr>
          <p:nvPr/>
        </p:nvSpPr>
        <p:spPr>
          <a:xfrm>
            <a:off x="1129553" y="4371396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i="1" dirty="0">
                <a:latin typeface="Segoe UI Light"/>
                <a:cs typeface="Segoe UI Light"/>
              </a:rPr>
              <a:t>Sign Up, Sign In, Reset Password, Profile Edit</a:t>
            </a:r>
            <a:r>
              <a:rPr lang="en-US" sz="2600" b="1" dirty="0">
                <a:latin typeface="Segoe UI Light"/>
                <a:cs typeface="Segoe UI Light"/>
              </a:rPr>
              <a:t> 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EDB02D65-5B5F-F80A-3B38-571CD1342540}"/>
              </a:ext>
            </a:extLst>
          </p:cNvPr>
          <p:cNvSpPr txBox="1">
            <a:spLocks/>
          </p:cNvSpPr>
          <p:nvPr/>
        </p:nvSpPr>
        <p:spPr>
          <a:xfrm>
            <a:off x="1129553" y="4915283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>
                <a:latin typeface="Segoe UI"/>
                <a:cs typeface="Segoe UI Light"/>
              </a:rPr>
              <a:t>JWT Tokens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6167236D-E1D6-2645-D435-C070226DB24D}"/>
              </a:ext>
            </a:extLst>
          </p:cNvPr>
          <p:cNvSpPr txBox="1">
            <a:spLocks/>
          </p:cNvSpPr>
          <p:nvPr/>
        </p:nvSpPr>
        <p:spPr>
          <a:xfrm>
            <a:off x="1129553" y="5459170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Permite</a:t>
            </a:r>
            <a:r>
              <a:rPr lang="en-US" sz="2800" i="1" dirty="0">
                <a:latin typeface="Segoe UI"/>
                <a:cs typeface="Segoe UI Light"/>
              </a:rPr>
              <a:t> layouts </a:t>
            </a:r>
            <a:r>
              <a:rPr lang="en-US" sz="2800" dirty="0" err="1">
                <a:latin typeface="Segoe UI"/>
                <a:cs typeface="Segoe UI Light"/>
              </a:rPr>
              <a:t>customizados</a:t>
            </a:r>
            <a:endParaRPr lang="en-US" sz="2800" b="1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9015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2" grpId="0"/>
      <p:bldP spid="16" grpId="0"/>
      <p:bldP spid="17" grpId="0"/>
      <p:bldP spid="18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Azure AD B2C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3DCFAA0-2E60-7F0F-91E0-56437856C629}"/>
              </a:ext>
            </a:extLst>
          </p:cNvPr>
          <p:cNvSpPr txBox="1">
            <a:spLocks/>
          </p:cNvSpPr>
          <p:nvPr/>
        </p:nvSpPr>
        <p:spPr>
          <a:xfrm>
            <a:off x="534256" y="165067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Alguns</a:t>
            </a:r>
            <a:r>
              <a:rPr lang="en-US" sz="2800" dirty="0">
                <a:latin typeface="Segoe UI"/>
                <a:cs typeface="Segoe UI Light"/>
              </a:rPr>
              <a:t> </a:t>
            </a:r>
            <a:r>
              <a:rPr lang="en-US" sz="2800" dirty="0" err="1">
                <a:latin typeface="Segoe UI"/>
                <a:cs typeface="Segoe UI Light"/>
              </a:rPr>
              <a:t>termos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3BD77F5-578B-181D-6337-1B8EEB6DACF8}"/>
              </a:ext>
            </a:extLst>
          </p:cNvPr>
          <p:cNvSpPr txBox="1">
            <a:spLocks/>
          </p:cNvSpPr>
          <p:nvPr/>
        </p:nvSpPr>
        <p:spPr>
          <a:xfrm>
            <a:off x="534256" y="2202852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i="1" dirty="0">
                <a:latin typeface="Segoe UI" panose="020B0502040204020203" pitchFamily="34" charset="0"/>
                <a:cs typeface="Segoe UI" panose="020B0502040204020203" pitchFamily="34" charset="0"/>
              </a:rPr>
              <a:t>Tenant</a:t>
            </a:r>
            <a:r>
              <a:rPr lang="en-US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Coleção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identidades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F71FFE4-2597-827A-9C2E-C3BE31E792E3}"/>
              </a:ext>
            </a:extLst>
          </p:cNvPr>
          <p:cNvSpPr txBox="1">
            <a:spLocks/>
          </p:cNvSpPr>
          <p:nvPr/>
        </p:nvSpPr>
        <p:spPr>
          <a:xfrm>
            <a:off x="534256" y="2712757"/>
            <a:ext cx="10794144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i="1" dirty="0">
                <a:latin typeface="+mj-lt"/>
                <a:cs typeface="Segoe UI Light"/>
              </a:rPr>
              <a:t>Application</a:t>
            </a:r>
            <a:r>
              <a:rPr lang="en-US" sz="2600" b="1" dirty="0">
                <a:latin typeface="+mj-lt"/>
                <a:cs typeface="Segoe UI Light"/>
              </a:rPr>
              <a:t>:</a:t>
            </a:r>
            <a:r>
              <a:rPr lang="en-US" sz="2600" dirty="0">
                <a:latin typeface="+mj-lt"/>
                <a:cs typeface="Segoe UI Light"/>
              </a:rPr>
              <a:t> </a:t>
            </a:r>
            <a:r>
              <a:rPr lang="en-US" sz="2600" dirty="0" err="1">
                <a:latin typeface="+mj-lt"/>
                <a:cs typeface="Segoe UI Light"/>
              </a:rPr>
              <a:t>Registro</a:t>
            </a:r>
            <a:r>
              <a:rPr lang="en-US" sz="2600" dirty="0">
                <a:latin typeface="+mj-lt"/>
                <a:cs typeface="Segoe UI Light"/>
              </a:rPr>
              <a:t> de </a:t>
            </a:r>
            <a:r>
              <a:rPr lang="en-US" sz="2600" dirty="0" err="1">
                <a:latin typeface="+mj-lt"/>
                <a:cs typeface="Segoe UI Light"/>
              </a:rPr>
              <a:t>aplicação</a:t>
            </a:r>
            <a:r>
              <a:rPr lang="en-US" sz="2600" dirty="0">
                <a:latin typeface="+mj-lt"/>
                <a:cs typeface="Segoe UI Light"/>
              </a:rPr>
              <a:t> para </a:t>
            </a:r>
            <a:r>
              <a:rPr lang="en-US" sz="2600" dirty="0" err="1">
                <a:latin typeface="+mj-lt"/>
                <a:cs typeface="Segoe UI Light"/>
              </a:rPr>
              <a:t>autenticação</a:t>
            </a:r>
            <a:r>
              <a:rPr lang="en-US" sz="2600" dirty="0">
                <a:latin typeface="+mj-lt"/>
                <a:cs typeface="Segoe UI Light"/>
              </a:rPr>
              <a:t> via B2C 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0402436-7E37-B2FA-BE77-35619120DF86}"/>
              </a:ext>
            </a:extLst>
          </p:cNvPr>
          <p:cNvSpPr txBox="1">
            <a:spLocks/>
          </p:cNvSpPr>
          <p:nvPr/>
        </p:nvSpPr>
        <p:spPr>
          <a:xfrm>
            <a:off x="534256" y="3232822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i="1" dirty="0">
                <a:latin typeface="+mj-lt"/>
                <a:cs typeface="Segoe UI Light"/>
              </a:rPr>
              <a:t>User Flow</a:t>
            </a:r>
            <a:r>
              <a:rPr lang="en-US" sz="2600" b="1" dirty="0">
                <a:latin typeface="+mj-lt"/>
                <a:cs typeface="Segoe UI Light"/>
              </a:rPr>
              <a:t>:</a:t>
            </a:r>
            <a:r>
              <a:rPr lang="en-US" sz="2600" dirty="0">
                <a:latin typeface="+mj-lt"/>
                <a:cs typeface="Segoe UI Light"/>
              </a:rPr>
              <a:t> </a:t>
            </a:r>
            <a:r>
              <a:rPr lang="en-US" sz="2600" i="1" dirty="0">
                <a:latin typeface="+mj-lt"/>
                <a:cs typeface="Segoe UI Light"/>
              </a:rPr>
              <a:t>Presets</a:t>
            </a:r>
            <a:r>
              <a:rPr lang="en-US" sz="2600" dirty="0">
                <a:latin typeface="+mj-lt"/>
                <a:cs typeface="Segoe UI Light"/>
              </a:rPr>
              <a:t> </a:t>
            </a:r>
            <a:r>
              <a:rPr lang="en-US" sz="2600" dirty="0" err="1">
                <a:latin typeface="+mj-lt"/>
                <a:cs typeface="Segoe UI Light"/>
              </a:rPr>
              <a:t>não</a:t>
            </a:r>
            <a:r>
              <a:rPr lang="en-US" sz="2600" dirty="0">
                <a:latin typeface="+mj-lt"/>
                <a:cs typeface="Segoe UI Light"/>
              </a:rPr>
              <a:t> </a:t>
            </a:r>
            <a:r>
              <a:rPr lang="en-US" sz="2600" dirty="0" err="1">
                <a:latin typeface="+mj-lt"/>
                <a:cs typeface="Segoe UI Light"/>
              </a:rPr>
              <a:t>customizáveis</a:t>
            </a:r>
            <a:r>
              <a:rPr lang="en-US" sz="2600" dirty="0">
                <a:latin typeface="+mj-lt"/>
                <a:cs typeface="Segoe UI Light"/>
              </a:rPr>
              <a:t> para jornadas de </a:t>
            </a:r>
            <a:r>
              <a:rPr lang="en-US" sz="2600" dirty="0" err="1">
                <a:latin typeface="+mj-lt"/>
                <a:cs typeface="Segoe UI Light"/>
              </a:rPr>
              <a:t>usuário</a:t>
            </a:r>
            <a:r>
              <a:rPr lang="en-US" sz="2600" dirty="0">
                <a:latin typeface="+mj-lt"/>
                <a:cs typeface="Segoe UI Light"/>
              </a:rPr>
              <a:t>  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BB99CD7F-2956-73BB-3AAC-93B3153223A4}"/>
              </a:ext>
            </a:extLst>
          </p:cNvPr>
          <p:cNvSpPr txBox="1">
            <a:spLocks/>
          </p:cNvSpPr>
          <p:nvPr/>
        </p:nvSpPr>
        <p:spPr>
          <a:xfrm>
            <a:off x="534256" y="3774840"/>
            <a:ext cx="11322464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i="1" dirty="0">
                <a:latin typeface="+mj-lt"/>
                <a:cs typeface="Segoe UI Light"/>
              </a:rPr>
              <a:t>Custom Policy:</a:t>
            </a:r>
            <a:r>
              <a:rPr lang="en-US" sz="2600" dirty="0">
                <a:latin typeface="+mj-lt"/>
                <a:cs typeface="Segoe UI Light"/>
              </a:rPr>
              <a:t> </a:t>
            </a:r>
            <a:r>
              <a:rPr lang="en-US" sz="2600" dirty="0" err="1">
                <a:latin typeface="+mj-lt"/>
                <a:cs typeface="Segoe UI Light"/>
              </a:rPr>
              <a:t>Arquivo</a:t>
            </a:r>
            <a:r>
              <a:rPr lang="en-US" sz="2600" dirty="0">
                <a:latin typeface="+mj-lt"/>
                <a:cs typeface="Segoe UI Light"/>
              </a:rPr>
              <a:t> XML para </a:t>
            </a:r>
            <a:r>
              <a:rPr lang="en-US" sz="2600" dirty="0" err="1">
                <a:latin typeface="+mj-lt"/>
                <a:cs typeface="Segoe UI Light"/>
              </a:rPr>
              <a:t>definição</a:t>
            </a:r>
            <a:r>
              <a:rPr lang="en-US" sz="2600" dirty="0">
                <a:latin typeface="+mj-lt"/>
                <a:cs typeface="Segoe UI Light"/>
              </a:rPr>
              <a:t> de jornadas de </a:t>
            </a:r>
            <a:r>
              <a:rPr lang="en-US" sz="2600" dirty="0" err="1">
                <a:latin typeface="+mj-lt"/>
                <a:cs typeface="Segoe UI Light"/>
              </a:rPr>
              <a:t>usuário</a:t>
            </a:r>
            <a:endParaRPr lang="en-US" sz="2600" dirty="0">
              <a:latin typeface="+mj-lt"/>
              <a:cs typeface="Segoe UI Light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6C2D31AE-786C-D4FD-684F-071D3FFB47DE}"/>
              </a:ext>
            </a:extLst>
          </p:cNvPr>
          <p:cNvSpPr txBox="1">
            <a:spLocks/>
          </p:cNvSpPr>
          <p:nvPr/>
        </p:nvSpPr>
        <p:spPr>
          <a:xfrm>
            <a:off x="534256" y="4284745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i="1" dirty="0">
                <a:latin typeface="+mj-lt"/>
                <a:cs typeface="Segoe UI Light"/>
              </a:rPr>
              <a:t>Directory:</a:t>
            </a:r>
            <a:r>
              <a:rPr lang="en-US" sz="2600" dirty="0">
                <a:latin typeface="+mj-lt"/>
                <a:cs typeface="Segoe UI Light"/>
              </a:rPr>
              <a:t> </a:t>
            </a:r>
            <a:r>
              <a:rPr lang="en-US" sz="2600" i="1" dirty="0">
                <a:latin typeface="+mj-lt"/>
                <a:cs typeface="Segoe UI Light"/>
              </a:rPr>
              <a:t>Tenant </a:t>
            </a:r>
            <a:r>
              <a:rPr lang="en-US" sz="2600" dirty="0">
                <a:latin typeface="+mj-lt"/>
                <a:cs typeface="Segoe UI Light"/>
              </a:rPr>
              <a:t>(no </a:t>
            </a:r>
            <a:r>
              <a:rPr lang="en-US" sz="2600" dirty="0" err="1">
                <a:latin typeface="+mj-lt"/>
                <a:cs typeface="Segoe UI Light"/>
              </a:rPr>
              <a:t>conceito</a:t>
            </a:r>
            <a:r>
              <a:rPr lang="en-US" sz="2600" i="1" dirty="0">
                <a:latin typeface="+mj-lt"/>
                <a:cs typeface="Segoe UI Light"/>
              </a:rPr>
              <a:t> B2C</a:t>
            </a:r>
            <a:r>
              <a:rPr lang="en-US" sz="2600" dirty="0">
                <a:latin typeface="+mj-lt"/>
                <a:cs typeface="Segoe UI Light"/>
              </a:rPr>
              <a:t>)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F98989D5-CD0B-1372-C0E2-6CE282EBC0BA}"/>
              </a:ext>
            </a:extLst>
          </p:cNvPr>
          <p:cNvSpPr txBox="1">
            <a:spLocks/>
          </p:cNvSpPr>
          <p:nvPr/>
        </p:nvSpPr>
        <p:spPr>
          <a:xfrm>
            <a:off x="534256" y="4794650"/>
            <a:ext cx="10865264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i="1" dirty="0">
                <a:latin typeface="+mj-lt"/>
                <a:cs typeface="Segoe UI Light"/>
              </a:rPr>
              <a:t>Graph:</a:t>
            </a:r>
            <a:r>
              <a:rPr lang="en-US" sz="2600" dirty="0">
                <a:latin typeface="+mj-lt"/>
                <a:cs typeface="Segoe UI Light"/>
              </a:rPr>
              <a:t> API para </a:t>
            </a:r>
            <a:r>
              <a:rPr lang="en-US" sz="2600" dirty="0" err="1">
                <a:latin typeface="+mj-lt"/>
                <a:cs typeface="Segoe UI Light"/>
              </a:rPr>
              <a:t>utilização</a:t>
            </a:r>
            <a:r>
              <a:rPr lang="en-US" sz="2600" dirty="0">
                <a:latin typeface="+mj-lt"/>
                <a:cs typeface="Segoe UI Light"/>
              </a:rPr>
              <a:t> do B2C </a:t>
            </a:r>
            <a:r>
              <a:rPr lang="en-US" sz="2600" dirty="0" err="1">
                <a:latin typeface="+mj-lt"/>
                <a:cs typeface="Segoe UI Light"/>
              </a:rPr>
              <a:t>diretamente</a:t>
            </a:r>
            <a:r>
              <a:rPr lang="en-US" sz="2600" dirty="0">
                <a:latin typeface="+mj-lt"/>
                <a:cs typeface="Segoe UI Light"/>
              </a:rPr>
              <a:t> no </a:t>
            </a:r>
            <a:r>
              <a:rPr lang="en-US" sz="2600" dirty="0" err="1">
                <a:latin typeface="+mj-lt"/>
                <a:cs typeface="Segoe UI Light"/>
              </a:rPr>
              <a:t>código</a:t>
            </a:r>
            <a:r>
              <a:rPr lang="en-US" sz="2600" dirty="0">
                <a:latin typeface="+mj-lt"/>
                <a:cs typeface="Segoe UI Light"/>
              </a:rPr>
              <a:t> </a:t>
            </a:r>
            <a:r>
              <a:rPr lang="en-US" sz="2600" dirty="0" err="1">
                <a:latin typeface="+mj-lt"/>
                <a:cs typeface="Segoe UI Light"/>
              </a:rPr>
              <a:t>fonte</a:t>
            </a:r>
            <a:r>
              <a:rPr lang="en-US" sz="2600" dirty="0">
                <a:latin typeface="+mj-lt"/>
                <a:cs typeface="Segoe UI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732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1" grpId="0"/>
      <p:bldP spid="14" grpId="0"/>
      <p:bldP spid="19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Azure AD B2C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3DCFAA0-2E60-7F0F-91E0-56437856C629}"/>
              </a:ext>
            </a:extLst>
          </p:cNvPr>
          <p:cNvSpPr txBox="1">
            <a:spLocks/>
          </p:cNvSpPr>
          <p:nvPr/>
        </p:nvSpPr>
        <p:spPr>
          <a:xfrm>
            <a:off x="956833" y="150843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Segoe UI"/>
                <a:cs typeface="Segoe UI Light"/>
              </a:rPr>
              <a:t>User Flow</a:t>
            </a:r>
            <a:endParaRPr lang="en-US" sz="2400" b="1" i="1" dirty="0">
              <a:latin typeface="Segoe UI Light"/>
              <a:cs typeface="Segoe UI Ligh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3BD77F5-578B-181D-6337-1B8EEB6DACF8}"/>
              </a:ext>
            </a:extLst>
          </p:cNvPr>
          <p:cNvSpPr txBox="1">
            <a:spLocks/>
          </p:cNvSpPr>
          <p:nvPr/>
        </p:nvSpPr>
        <p:spPr>
          <a:xfrm>
            <a:off x="956833" y="1918372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b="1" dirty="0" err="1">
                <a:latin typeface="Segoe UI Light"/>
                <a:cs typeface="Segoe UI Light"/>
              </a:rPr>
              <a:t>Criação</a:t>
            </a:r>
            <a:r>
              <a:rPr lang="en-US" sz="2400" b="1" dirty="0">
                <a:latin typeface="Segoe UI Light"/>
                <a:cs typeface="Segoe UI Light"/>
              </a:rPr>
              <a:t> de jornadas de </a:t>
            </a:r>
            <a:r>
              <a:rPr lang="en-US" sz="2400" b="1" dirty="0" err="1">
                <a:latin typeface="Segoe UI Light"/>
                <a:cs typeface="Segoe UI Light"/>
              </a:rPr>
              <a:t>usuário</a:t>
            </a:r>
            <a:r>
              <a:rPr lang="en-US" sz="2400" b="1" dirty="0">
                <a:latin typeface="Segoe UI Light"/>
                <a:cs typeface="Segoe UI Light"/>
              </a:rPr>
              <a:t> via portal do Azure (</a:t>
            </a:r>
            <a:r>
              <a:rPr lang="en-US" sz="2400" b="1" dirty="0" err="1">
                <a:latin typeface="Segoe UI Light"/>
                <a:cs typeface="Segoe UI Light"/>
              </a:rPr>
              <a:t>sem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código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fonte</a:t>
            </a:r>
            <a:r>
              <a:rPr lang="en-US" sz="2400" b="1" dirty="0">
                <a:latin typeface="Segoe UI Light"/>
                <a:cs typeface="Segoe UI Light"/>
              </a:rPr>
              <a:t>)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F71FFE4-2597-827A-9C2E-C3BE31E792E3}"/>
              </a:ext>
            </a:extLst>
          </p:cNvPr>
          <p:cNvSpPr txBox="1">
            <a:spLocks/>
          </p:cNvSpPr>
          <p:nvPr/>
        </p:nvSpPr>
        <p:spPr>
          <a:xfrm>
            <a:off x="956833" y="2428277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b="1" i="1" dirty="0">
                <a:latin typeface="Segoe UI Light"/>
                <a:cs typeface="Segoe UI Light"/>
              </a:rPr>
              <a:t>Preset</a:t>
            </a:r>
            <a:r>
              <a:rPr lang="en-US" sz="2400" b="1" dirty="0">
                <a:latin typeface="Segoe UI Light"/>
                <a:cs typeface="Segoe UI Light"/>
              </a:rPr>
              <a:t>, </a:t>
            </a:r>
            <a:r>
              <a:rPr lang="en-US" sz="2400" b="1" dirty="0" err="1">
                <a:latin typeface="Segoe UI Light"/>
                <a:cs typeface="Segoe UI Light"/>
              </a:rPr>
              <a:t>necessário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apenas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configurações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básicas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0402436-7E37-B2FA-BE77-35619120DF86}"/>
              </a:ext>
            </a:extLst>
          </p:cNvPr>
          <p:cNvSpPr txBox="1">
            <a:spLocks/>
          </p:cNvSpPr>
          <p:nvPr/>
        </p:nvSpPr>
        <p:spPr>
          <a:xfrm>
            <a:off x="956833" y="2938182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b="1" dirty="0" err="1">
                <a:latin typeface="Segoe UI Light"/>
                <a:cs typeface="Segoe UI Light"/>
              </a:rPr>
              <a:t>Não</a:t>
            </a:r>
            <a:r>
              <a:rPr lang="en-US" sz="2400" b="1" dirty="0">
                <a:latin typeface="Segoe UI Light"/>
                <a:cs typeface="Segoe UI Light"/>
              </a:rPr>
              <a:t> é </a:t>
            </a:r>
            <a:r>
              <a:rPr lang="en-US" sz="2400" b="1" dirty="0" err="1">
                <a:latin typeface="Segoe UI Light"/>
                <a:cs typeface="Segoe UI Light"/>
              </a:rPr>
              <a:t>possível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customizar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ou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integrar</a:t>
            </a:r>
            <a:r>
              <a:rPr lang="en-US" sz="2400" b="1" dirty="0">
                <a:latin typeface="Segoe UI Light"/>
                <a:cs typeface="Segoe UI Light"/>
              </a:rPr>
              <a:t> com </a:t>
            </a:r>
            <a:r>
              <a:rPr lang="en-US" sz="2400" b="1" dirty="0" err="1">
                <a:latin typeface="Segoe UI Light"/>
                <a:cs typeface="Segoe UI Light"/>
              </a:rPr>
              <a:t>recursos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externos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96FF58B-4507-395F-06F0-7CDCDE511E82}"/>
              </a:ext>
            </a:extLst>
          </p:cNvPr>
          <p:cNvSpPr txBox="1">
            <a:spLocks/>
          </p:cNvSpPr>
          <p:nvPr/>
        </p:nvSpPr>
        <p:spPr>
          <a:xfrm>
            <a:off x="956833" y="3561080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Segoe UI"/>
                <a:cs typeface="Segoe UI Light"/>
              </a:rPr>
              <a:t>Custom Policy (Identity Experience Framework)</a:t>
            </a:r>
            <a:endParaRPr lang="en-US" sz="2400" b="1" i="1" dirty="0">
              <a:latin typeface="Segoe UI Light"/>
              <a:cs typeface="Segoe UI Light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BB99CD7F-2956-73BB-3AAC-93B3153223A4}"/>
              </a:ext>
            </a:extLst>
          </p:cNvPr>
          <p:cNvSpPr txBox="1">
            <a:spLocks/>
          </p:cNvSpPr>
          <p:nvPr/>
        </p:nvSpPr>
        <p:spPr>
          <a:xfrm>
            <a:off x="956833" y="4011658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b="1" dirty="0" err="1">
                <a:latin typeface="Segoe UI Light"/>
                <a:cs typeface="Segoe UI Light"/>
              </a:rPr>
              <a:t>Criação</a:t>
            </a:r>
            <a:r>
              <a:rPr lang="en-US" sz="2400" b="1" dirty="0">
                <a:latin typeface="Segoe UI Light"/>
                <a:cs typeface="Segoe UI Light"/>
              </a:rPr>
              <a:t> de jornadas de </a:t>
            </a:r>
            <a:r>
              <a:rPr lang="en-US" sz="2400" b="1" dirty="0" err="1">
                <a:latin typeface="Segoe UI Light"/>
                <a:cs typeface="Segoe UI Light"/>
              </a:rPr>
              <a:t>usuário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através</a:t>
            </a:r>
            <a:r>
              <a:rPr lang="en-US" sz="2400" b="1" dirty="0">
                <a:latin typeface="Segoe UI Light"/>
                <a:cs typeface="Segoe UI Light"/>
              </a:rPr>
              <a:t> de </a:t>
            </a:r>
            <a:r>
              <a:rPr lang="en-US" sz="2400" b="1" dirty="0" err="1">
                <a:latin typeface="Segoe UI Light"/>
                <a:cs typeface="Segoe UI Light"/>
              </a:rPr>
              <a:t>arquivos</a:t>
            </a:r>
            <a:r>
              <a:rPr lang="en-US" sz="2400" b="1" dirty="0">
                <a:latin typeface="Segoe UI Light"/>
                <a:cs typeface="Segoe UI Light"/>
              </a:rPr>
              <a:t> XML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6C2D31AE-786C-D4FD-684F-071D3FFB47DE}"/>
              </a:ext>
            </a:extLst>
          </p:cNvPr>
          <p:cNvSpPr txBox="1">
            <a:spLocks/>
          </p:cNvSpPr>
          <p:nvPr/>
        </p:nvSpPr>
        <p:spPr>
          <a:xfrm>
            <a:off x="956833" y="4521563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Segoe UI Light"/>
                <a:cs typeface="Segoe UI Light"/>
              </a:rPr>
              <a:t>Jornadas </a:t>
            </a:r>
            <a:r>
              <a:rPr lang="en-US" sz="2400" b="1" dirty="0" err="1">
                <a:latin typeface="Segoe UI Light"/>
                <a:cs typeface="Segoe UI Light"/>
              </a:rPr>
              <a:t>podem</a:t>
            </a:r>
            <a:r>
              <a:rPr lang="en-US" sz="2400" b="1" dirty="0">
                <a:latin typeface="Segoe UI Light"/>
                <a:cs typeface="Segoe UI Light"/>
              </a:rPr>
              <a:t> ser </a:t>
            </a:r>
            <a:r>
              <a:rPr lang="en-US" sz="2400" b="1" dirty="0" err="1">
                <a:latin typeface="Segoe UI Light"/>
                <a:cs typeface="Segoe UI Light"/>
              </a:rPr>
              <a:t>completamente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customizadas</a:t>
            </a:r>
            <a:r>
              <a:rPr lang="en-US" sz="2400" b="1" dirty="0">
                <a:latin typeface="Segoe UI Light"/>
                <a:cs typeface="Segoe UI Light"/>
              </a:rPr>
              <a:t> e </a:t>
            </a:r>
            <a:r>
              <a:rPr lang="en-US" sz="2400" b="1" dirty="0" err="1">
                <a:latin typeface="Segoe UI Light"/>
                <a:cs typeface="Segoe UI Light"/>
              </a:rPr>
              <a:t>configuradas</a:t>
            </a:r>
            <a:endParaRPr lang="en-US" sz="2400" b="1" dirty="0">
              <a:latin typeface="Segoe UI Light"/>
              <a:cs typeface="Segoe UI Light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F98989D5-CD0B-1372-C0E2-6CE282EBC0BA}"/>
              </a:ext>
            </a:extLst>
          </p:cNvPr>
          <p:cNvSpPr txBox="1">
            <a:spLocks/>
          </p:cNvSpPr>
          <p:nvPr/>
        </p:nvSpPr>
        <p:spPr>
          <a:xfrm>
            <a:off x="956833" y="5031468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b="1" dirty="0" err="1">
                <a:latin typeface="Segoe UI Light"/>
                <a:cs typeface="Segoe UI Light"/>
              </a:rPr>
              <a:t>Integração</a:t>
            </a:r>
            <a:r>
              <a:rPr lang="en-US" sz="2400" b="1" dirty="0">
                <a:latin typeface="Segoe UI Light"/>
                <a:cs typeface="Segoe UI Light"/>
              </a:rPr>
              <a:t> com </a:t>
            </a:r>
            <a:r>
              <a:rPr lang="en-US" sz="2400" b="1" dirty="0" err="1">
                <a:latin typeface="Segoe UI Light"/>
                <a:cs typeface="Segoe UI Light"/>
              </a:rPr>
              <a:t>recursos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externos</a:t>
            </a:r>
            <a:r>
              <a:rPr lang="en-US" sz="2400" b="1" dirty="0">
                <a:latin typeface="Segoe UI Light"/>
                <a:cs typeface="Segoe UI Light"/>
              </a:rPr>
              <a:t> (APIs, bases </a:t>
            </a:r>
            <a:r>
              <a:rPr lang="en-US" sz="2400" b="1" dirty="0" err="1">
                <a:latin typeface="Segoe UI Light"/>
                <a:cs typeface="Segoe UI Light"/>
              </a:rPr>
              <a:t>externas</a:t>
            </a:r>
            <a:r>
              <a:rPr lang="en-US" sz="2400" b="1" dirty="0">
                <a:latin typeface="Segoe UI Light"/>
                <a:cs typeface="Segoe UI Light"/>
              </a:rPr>
              <a:t>…)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1430969-3948-F07A-6C5B-87760D689837}"/>
              </a:ext>
            </a:extLst>
          </p:cNvPr>
          <p:cNvSpPr txBox="1">
            <a:spLocks/>
          </p:cNvSpPr>
          <p:nvPr/>
        </p:nvSpPr>
        <p:spPr>
          <a:xfrm>
            <a:off x="956833" y="5541373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b="1" dirty="0" err="1">
                <a:latin typeface="Segoe UI Light"/>
                <a:cs typeface="Segoe UI Light"/>
              </a:rPr>
              <a:t>Necessita</a:t>
            </a:r>
            <a:r>
              <a:rPr lang="en-US" sz="2400" b="1" dirty="0">
                <a:latin typeface="Segoe UI Light"/>
                <a:cs typeface="Segoe UI Light"/>
              </a:rPr>
              <a:t> de </a:t>
            </a:r>
            <a:r>
              <a:rPr lang="en-US" sz="2400" b="1" i="1" dirty="0">
                <a:latin typeface="Segoe UI Light"/>
                <a:cs typeface="Segoe UI Light"/>
              </a:rPr>
              <a:t>skills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em</a:t>
            </a:r>
            <a:r>
              <a:rPr lang="en-US" sz="2400" b="1" dirty="0">
                <a:latin typeface="Segoe UI Light"/>
                <a:cs typeface="Segoe UI Light"/>
              </a:rPr>
              <a:t> </a:t>
            </a:r>
            <a:r>
              <a:rPr lang="en-US" sz="2400" b="1" dirty="0" err="1">
                <a:latin typeface="Segoe UI Light"/>
                <a:cs typeface="Segoe UI Light"/>
              </a:rPr>
              <a:t>desenvolvimento</a:t>
            </a:r>
            <a:endParaRPr lang="en-US" sz="2400" b="1" dirty="0">
              <a:latin typeface="Segoe UI Light"/>
              <a:cs typeface="Segoe UI Light"/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41C11F3-1074-9283-2CAA-F275CEE8777F}"/>
              </a:ext>
            </a:extLst>
          </p:cNvPr>
          <p:cNvSpPr txBox="1">
            <a:spLocks/>
          </p:cNvSpPr>
          <p:nvPr/>
        </p:nvSpPr>
        <p:spPr>
          <a:xfrm>
            <a:off x="534256" y="96090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Segoe UI"/>
                <a:cs typeface="Segoe UI Light"/>
              </a:rPr>
              <a:t>Sobre</a:t>
            </a:r>
            <a:r>
              <a:rPr lang="en-US" sz="2800" dirty="0">
                <a:latin typeface="Segoe UI"/>
                <a:cs typeface="Segoe UI Light"/>
              </a:rPr>
              <a:t> Jornadas do </a:t>
            </a:r>
            <a:r>
              <a:rPr lang="en-US" sz="2800" dirty="0" err="1">
                <a:latin typeface="Segoe UI"/>
                <a:cs typeface="Segoe UI Light"/>
              </a:rPr>
              <a:t>Usuário</a:t>
            </a:r>
            <a:endParaRPr lang="en-US" sz="2800" b="1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7225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1" grpId="0"/>
      <p:bldP spid="13" grpId="0"/>
      <p:bldP spid="14" grpId="0"/>
      <p:bldP spid="19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Azure AD B2C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3DCFAA0-2E60-7F0F-91E0-56437856C629}"/>
              </a:ext>
            </a:extLst>
          </p:cNvPr>
          <p:cNvSpPr txBox="1">
            <a:spLocks/>
          </p:cNvSpPr>
          <p:nvPr/>
        </p:nvSpPr>
        <p:spPr>
          <a:xfrm>
            <a:off x="956833" y="1457634"/>
            <a:ext cx="10515600" cy="454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Gratuito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até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50.000 </a:t>
            </a:r>
            <a:r>
              <a:rPr lang="en-US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MAUs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Monthly Active Users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96FF58B-4507-395F-06F0-7CDCDE511E82}"/>
              </a:ext>
            </a:extLst>
          </p:cNvPr>
          <p:cNvSpPr txBox="1">
            <a:spLocks/>
          </p:cNvSpPr>
          <p:nvPr/>
        </p:nvSpPr>
        <p:spPr>
          <a:xfrm>
            <a:off x="956833" y="1972620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1" dirty="0">
              <a:latin typeface="+mj-lt"/>
              <a:cs typeface="Segoe UI Light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BB99CD7F-2956-73BB-3AAC-93B3153223A4}"/>
              </a:ext>
            </a:extLst>
          </p:cNvPr>
          <p:cNvSpPr txBox="1">
            <a:spLocks/>
          </p:cNvSpPr>
          <p:nvPr/>
        </p:nvSpPr>
        <p:spPr>
          <a:xfrm>
            <a:off x="956833" y="2311438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+mj-lt"/>
                <a:cs typeface="Segoe UI Light"/>
              </a:rPr>
              <a:t>Cobrança</a:t>
            </a:r>
            <a:r>
              <a:rPr lang="en-US" sz="2400" dirty="0">
                <a:latin typeface="+mj-lt"/>
                <a:cs typeface="Segoe UI Light"/>
              </a:rPr>
              <a:t> individual </a:t>
            </a:r>
            <a:r>
              <a:rPr lang="en-US" sz="2400" dirty="0" err="1">
                <a:latin typeface="+mj-lt"/>
                <a:cs typeface="Segoe UI Light"/>
              </a:rPr>
              <a:t>por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i="1" dirty="0">
                <a:latin typeface="+mj-lt"/>
                <a:cs typeface="Segoe UI Light"/>
              </a:rPr>
              <a:t>MAU, </a:t>
            </a:r>
            <a:r>
              <a:rPr lang="en-US" sz="2400" dirty="0">
                <a:latin typeface="+mj-lt"/>
                <a:cs typeface="Segoe UI Light"/>
              </a:rPr>
              <a:t>para TODOS </a:t>
            </a:r>
            <a:r>
              <a:rPr lang="en-US" sz="2400" dirty="0" err="1">
                <a:latin typeface="+mj-lt"/>
                <a:cs typeface="Segoe UI Light"/>
              </a:rPr>
              <a:t>os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usuários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existentes</a:t>
            </a:r>
            <a:endParaRPr lang="en-US" sz="2400" dirty="0">
              <a:latin typeface="+mj-lt"/>
              <a:cs typeface="Segoe UI Light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6C2D31AE-786C-D4FD-684F-071D3FFB47DE}"/>
              </a:ext>
            </a:extLst>
          </p:cNvPr>
          <p:cNvSpPr txBox="1">
            <a:spLocks/>
          </p:cNvSpPr>
          <p:nvPr/>
        </p:nvSpPr>
        <p:spPr>
          <a:xfrm>
            <a:off x="276113" y="319060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cs typeface="Segoe UI Light"/>
              </a:rPr>
              <a:t>MFA: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Cobrança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independente</a:t>
            </a:r>
            <a:r>
              <a:rPr lang="en-US" sz="2400" dirty="0">
                <a:latin typeface="+mj-lt"/>
                <a:cs typeface="Segoe UI Light"/>
              </a:rPr>
              <a:t> de </a:t>
            </a:r>
            <a:r>
              <a:rPr lang="en-US" sz="2400" dirty="0" err="1">
                <a:latin typeface="+mj-lt"/>
                <a:cs typeface="Segoe UI Light"/>
              </a:rPr>
              <a:t>planos</a:t>
            </a:r>
            <a:r>
              <a:rPr lang="en-US" sz="2400" dirty="0">
                <a:latin typeface="+mj-lt"/>
                <a:cs typeface="Segoe UI Light"/>
              </a:rPr>
              <a:t>, </a:t>
            </a:r>
            <a:r>
              <a:rPr lang="en-US" sz="2400" u="sng" dirty="0">
                <a:latin typeface="+mj-lt"/>
                <a:cs typeface="Segoe UI Light"/>
              </a:rPr>
              <a:t>individual </a:t>
            </a:r>
            <a:r>
              <a:rPr lang="en-US" sz="2400" u="sng" dirty="0" err="1">
                <a:latin typeface="+mj-lt"/>
                <a:cs typeface="Segoe UI Light"/>
              </a:rPr>
              <a:t>por</a:t>
            </a:r>
            <a:r>
              <a:rPr lang="en-US" sz="2400" u="sng" dirty="0">
                <a:latin typeface="+mj-lt"/>
                <a:cs typeface="Segoe UI Light"/>
              </a:rPr>
              <a:t> </a:t>
            </a:r>
            <a:r>
              <a:rPr lang="en-US" sz="2400" u="sng" dirty="0" err="1">
                <a:latin typeface="+mj-lt"/>
                <a:cs typeface="Segoe UI Light"/>
              </a:rPr>
              <a:t>utilização</a:t>
            </a:r>
            <a:r>
              <a:rPr lang="en-US" sz="2400" u="sng" dirty="0">
                <a:latin typeface="+mj-lt"/>
                <a:cs typeface="Segoe UI Light"/>
              </a:rPr>
              <a:t> 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F98989D5-CD0B-1372-C0E2-6CE282EBC0BA}"/>
              </a:ext>
            </a:extLst>
          </p:cNvPr>
          <p:cNvSpPr txBox="1">
            <a:spLocks/>
          </p:cNvSpPr>
          <p:nvPr/>
        </p:nvSpPr>
        <p:spPr>
          <a:xfrm>
            <a:off x="956833" y="273005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b="1" i="1" dirty="0">
                <a:latin typeface="+mj-lt"/>
                <a:cs typeface="Segoe UI Light"/>
              </a:rPr>
              <a:t>Premium P2: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Permite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funcionalidades</a:t>
            </a:r>
            <a:r>
              <a:rPr lang="en-US" sz="2400" dirty="0">
                <a:latin typeface="+mj-lt"/>
                <a:cs typeface="Segoe UI Light"/>
              </a:rPr>
              <a:t> de </a:t>
            </a:r>
            <a:r>
              <a:rPr lang="en-US" sz="2400" dirty="0" err="1">
                <a:latin typeface="+mj-lt"/>
                <a:cs typeface="Segoe UI Light"/>
              </a:rPr>
              <a:t>privilégio</a:t>
            </a:r>
            <a:r>
              <a:rPr lang="en-US" sz="2400" dirty="0">
                <a:latin typeface="+mj-lt"/>
                <a:cs typeface="Segoe UI Light"/>
              </a:rPr>
              <a:t> de </a:t>
            </a:r>
            <a:r>
              <a:rPr lang="en-US" sz="2400" dirty="0" err="1">
                <a:latin typeface="+mj-lt"/>
                <a:cs typeface="Segoe UI Light"/>
              </a:rPr>
              <a:t>acesso</a:t>
            </a:r>
            <a:endParaRPr lang="en-US" sz="2400" dirty="0">
              <a:latin typeface="+mj-lt"/>
              <a:cs typeface="Segoe UI Light"/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41C11F3-1074-9283-2CAA-F275CEE8777F}"/>
              </a:ext>
            </a:extLst>
          </p:cNvPr>
          <p:cNvSpPr txBox="1">
            <a:spLocks/>
          </p:cNvSpPr>
          <p:nvPr/>
        </p:nvSpPr>
        <p:spPr>
          <a:xfrm>
            <a:off x="534256" y="96090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latin typeface="+mj-lt"/>
                <a:cs typeface="Segoe UI Light"/>
              </a:rPr>
              <a:t>Billing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D6E79CD3-BA54-54C5-F92E-4082547CACBE}"/>
              </a:ext>
            </a:extLst>
          </p:cNvPr>
          <p:cNvSpPr txBox="1">
            <a:spLocks/>
          </p:cNvSpPr>
          <p:nvPr/>
        </p:nvSpPr>
        <p:spPr>
          <a:xfrm>
            <a:off x="956833" y="360323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Alerta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7B20083-397F-A543-7033-C851F8A3E91E}"/>
              </a:ext>
            </a:extLst>
          </p:cNvPr>
          <p:cNvSpPr txBox="1">
            <a:spLocks/>
          </p:cNvSpPr>
          <p:nvPr/>
        </p:nvSpPr>
        <p:spPr>
          <a:xfrm>
            <a:off x="956833" y="4025993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  <a:cs typeface="Segoe UI Light"/>
              </a:rPr>
              <a:t>Um </a:t>
            </a:r>
            <a:r>
              <a:rPr lang="en-US" sz="2400" dirty="0" err="1">
                <a:latin typeface="+mj-lt"/>
                <a:cs typeface="Segoe UI Light"/>
              </a:rPr>
              <a:t>mesmo</a:t>
            </a:r>
            <a:r>
              <a:rPr lang="en-US" sz="2400" dirty="0">
                <a:latin typeface="+mj-lt"/>
                <a:cs typeface="Segoe UI Light"/>
              </a:rPr>
              <a:t> e-mail </a:t>
            </a:r>
            <a:r>
              <a:rPr lang="en-US" sz="2400" dirty="0" err="1">
                <a:latin typeface="+mj-lt"/>
                <a:cs typeface="Segoe UI Light"/>
              </a:rPr>
              <a:t>pode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estar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vinculado</a:t>
            </a:r>
            <a:r>
              <a:rPr lang="en-US" sz="2400" dirty="0">
                <a:latin typeface="+mj-lt"/>
                <a:cs typeface="Segoe UI Light"/>
              </a:rPr>
              <a:t> a </a:t>
            </a:r>
            <a:r>
              <a:rPr lang="en-US" sz="2400" dirty="0" err="1">
                <a:latin typeface="+mj-lt"/>
                <a:cs typeface="Segoe UI Light"/>
              </a:rPr>
              <a:t>mais</a:t>
            </a:r>
            <a:r>
              <a:rPr lang="en-US" sz="2400" dirty="0">
                <a:latin typeface="+mj-lt"/>
                <a:cs typeface="Segoe UI Light"/>
              </a:rPr>
              <a:t> de um </a:t>
            </a:r>
            <a:r>
              <a:rPr lang="en-US" sz="2400" b="1" dirty="0" err="1">
                <a:latin typeface="+mj-lt"/>
                <a:cs typeface="Segoe UI Light"/>
              </a:rPr>
              <a:t>tipo</a:t>
            </a:r>
            <a:r>
              <a:rPr lang="en-US" sz="2400" dirty="0">
                <a:latin typeface="+mj-lt"/>
                <a:cs typeface="Segoe UI Light"/>
              </a:rPr>
              <a:t> de </a:t>
            </a:r>
            <a:r>
              <a:rPr lang="en-US" sz="2400" dirty="0" err="1">
                <a:latin typeface="+mj-lt"/>
                <a:cs typeface="Segoe UI Light"/>
              </a:rPr>
              <a:t>conta</a:t>
            </a:r>
            <a:endParaRPr lang="en-US" sz="2400" dirty="0">
              <a:latin typeface="+mj-lt"/>
              <a:cs typeface="Segoe UI Ligh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33BE54F4-8527-E1A3-8E30-3514E99E2A13}"/>
              </a:ext>
            </a:extLst>
          </p:cNvPr>
          <p:cNvSpPr txBox="1">
            <a:spLocks/>
          </p:cNvSpPr>
          <p:nvPr/>
        </p:nvSpPr>
        <p:spPr>
          <a:xfrm>
            <a:off x="956833" y="4417728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i="1" dirty="0">
                <a:latin typeface="+mj-lt"/>
                <a:cs typeface="Segoe UI Light"/>
              </a:rPr>
              <a:t>Active Directory</a:t>
            </a:r>
            <a:r>
              <a:rPr lang="en-US" sz="2400" dirty="0">
                <a:latin typeface="+mj-lt"/>
                <a:cs typeface="Segoe UI Light"/>
              </a:rPr>
              <a:t>, </a:t>
            </a:r>
            <a:r>
              <a:rPr lang="en-US" sz="2400" i="1" dirty="0">
                <a:latin typeface="+mj-lt"/>
                <a:cs typeface="Segoe UI Light"/>
              </a:rPr>
              <a:t>Facebook</a:t>
            </a:r>
            <a:r>
              <a:rPr lang="en-US" sz="2400" dirty="0">
                <a:latin typeface="+mj-lt"/>
                <a:cs typeface="Segoe UI Light"/>
              </a:rPr>
              <a:t>, </a:t>
            </a:r>
            <a:r>
              <a:rPr lang="en-US" sz="2400" i="1" dirty="0">
                <a:latin typeface="+mj-lt"/>
                <a:cs typeface="Segoe UI Light"/>
              </a:rPr>
              <a:t>Google</a:t>
            </a:r>
            <a:r>
              <a:rPr lang="en-US" sz="2400" dirty="0">
                <a:latin typeface="+mj-lt"/>
                <a:cs typeface="Segoe UI Light"/>
              </a:rPr>
              <a:t>, e et cetera</a:t>
            </a: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11C7B9EC-5D4A-4FCC-A20C-7069F1DE3352}"/>
              </a:ext>
            </a:extLst>
          </p:cNvPr>
          <p:cNvSpPr txBox="1">
            <a:spLocks/>
          </p:cNvSpPr>
          <p:nvPr/>
        </p:nvSpPr>
        <p:spPr>
          <a:xfrm>
            <a:off x="956833" y="4824128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  <a:cs typeface="Segoe UI Light"/>
              </a:rPr>
              <a:t>O B2C </a:t>
            </a:r>
            <a:r>
              <a:rPr lang="en-US" sz="2400" dirty="0" err="1">
                <a:latin typeface="+mj-lt"/>
                <a:cs typeface="Segoe UI Light"/>
              </a:rPr>
              <a:t>não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conclui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automaticamente</a:t>
            </a:r>
            <a:r>
              <a:rPr lang="en-US" sz="2400" dirty="0">
                <a:latin typeface="+mj-lt"/>
                <a:cs typeface="Segoe UI Light"/>
              </a:rPr>
              <a:t> que </a:t>
            </a:r>
            <a:r>
              <a:rPr lang="en-US" sz="2400" dirty="0" err="1">
                <a:latin typeface="+mj-lt"/>
                <a:cs typeface="Segoe UI Light"/>
              </a:rPr>
              <a:t>seria</a:t>
            </a:r>
            <a:r>
              <a:rPr lang="en-US" sz="2400" dirty="0">
                <a:latin typeface="+mj-lt"/>
                <a:cs typeface="Segoe UI Light"/>
              </a:rPr>
              <a:t> a </a:t>
            </a:r>
            <a:r>
              <a:rPr lang="en-US" sz="2400" dirty="0" err="1">
                <a:latin typeface="+mj-lt"/>
                <a:cs typeface="Segoe UI Light"/>
              </a:rPr>
              <a:t>mesma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identidade</a:t>
            </a:r>
            <a:endParaRPr lang="en-US" sz="2400" dirty="0">
              <a:latin typeface="+mj-lt"/>
              <a:cs typeface="Segoe UI Light"/>
            </a:endParaRP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290BEF7-762D-C48A-640C-997611234D51}"/>
              </a:ext>
            </a:extLst>
          </p:cNvPr>
          <p:cNvSpPr txBox="1">
            <a:spLocks/>
          </p:cNvSpPr>
          <p:nvPr/>
        </p:nvSpPr>
        <p:spPr>
          <a:xfrm>
            <a:off x="956833" y="5220368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  <a:cs typeface="Segoe UI Light"/>
              </a:rPr>
              <a:t>Um </a:t>
            </a:r>
            <a:r>
              <a:rPr lang="en-US" sz="2400" dirty="0" err="1">
                <a:latin typeface="+mj-lt"/>
                <a:cs typeface="Segoe UI Light"/>
              </a:rPr>
              <a:t>mesmo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usuário</a:t>
            </a:r>
            <a:r>
              <a:rPr lang="en-US" sz="2400" dirty="0">
                <a:latin typeface="+mj-lt"/>
                <a:cs typeface="Segoe UI Light"/>
              </a:rPr>
              <a:t>, com </a:t>
            </a:r>
            <a:r>
              <a:rPr lang="en-US" sz="2400" i="1" dirty="0">
                <a:latin typeface="+mj-lt"/>
                <a:cs typeface="Segoe UI Light"/>
              </a:rPr>
              <a:t>logins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diferentes</a:t>
            </a:r>
            <a:r>
              <a:rPr lang="en-US" sz="2400" dirty="0">
                <a:latin typeface="+mj-lt"/>
                <a:cs typeface="Segoe UI Light"/>
              </a:rPr>
              <a:t>, que </a:t>
            </a:r>
            <a:r>
              <a:rPr lang="en-US" sz="2400" dirty="0" err="1">
                <a:latin typeface="+mj-lt"/>
                <a:cs typeface="Segoe UI Light"/>
              </a:rPr>
              <a:t>são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múltiplos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i="1" dirty="0">
                <a:latin typeface="+mj-lt"/>
                <a:cs typeface="Segoe UI Light"/>
              </a:rPr>
              <a:t>MAUs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2BDBE83-98CC-B624-6542-7017378809F9}"/>
              </a:ext>
            </a:extLst>
          </p:cNvPr>
          <p:cNvSpPr txBox="1">
            <a:spLocks/>
          </p:cNvSpPr>
          <p:nvPr/>
        </p:nvSpPr>
        <p:spPr>
          <a:xfrm>
            <a:off x="956833" y="5626768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+mj-lt"/>
                <a:cs typeface="Segoe UI Light"/>
              </a:rPr>
              <a:t>Necessário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consolidar</a:t>
            </a:r>
            <a:r>
              <a:rPr lang="en-US" sz="2400" dirty="0">
                <a:latin typeface="+mj-lt"/>
                <a:cs typeface="Segoe UI Light"/>
              </a:rPr>
              <a:t> para um </a:t>
            </a:r>
            <a:r>
              <a:rPr lang="en-US" sz="2400" dirty="0" err="1">
                <a:latin typeface="+mj-lt"/>
                <a:cs typeface="Segoe UI Light"/>
              </a:rPr>
              <a:t>único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i="1" dirty="0">
                <a:latin typeface="+mj-lt"/>
                <a:cs typeface="Segoe UI Light"/>
              </a:rPr>
              <a:t>MAU (Custom Policy)</a:t>
            </a: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FD34D26-4C88-8BAD-4906-CB8A26404A85}"/>
              </a:ext>
            </a:extLst>
          </p:cNvPr>
          <p:cNvSpPr txBox="1">
            <a:spLocks/>
          </p:cNvSpPr>
          <p:nvPr/>
        </p:nvSpPr>
        <p:spPr>
          <a:xfrm>
            <a:off x="956833" y="1898803"/>
            <a:ext cx="10515600" cy="454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  <a:cs typeface="Segoe UI Light"/>
              </a:rPr>
              <a:t>Acima</a:t>
            </a:r>
            <a:r>
              <a:rPr lang="en-US" sz="2400" dirty="0">
                <a:latin typeface="+mj-lt"/>
                <a:cs typeface="Segoe UI Light"/>
              </a:rPr>
              <a:t> de 50.000 </a:t>
            </a:r>
            <a:r>
              <a:rPr lang="en-US" sz="2400" i="1" dirty="0">
                <a:latin typeface="+mj-lt"/>
                <a:cs typeface="Segoe UI Light"/>
              </a:rPr>
              <a:t>MAUs</a:t>
            </a:r>
            <a:r>
              <a:rPr lang="en-US" sz="2400" dirty="0">
                <a:latin typeface="+mj-lt"/>
                <a:cs typeface="Segoe UI Light"/>
              </a:rPr>
              <a:t>, </a:t>
            </a:r>
            <a:r>
              <a:rPr lang="en-US" sz="2400" dirty="0" err="1">
                <a:latin typeface="+mj-lt"/>
                <a:cs typeface="Segoe UI Light"/>
              </a:rPr>
              <a:t>automaticamente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dirty="0" err="1">
                <a:latin typeface="+mj-lt"/>
                <a:cs typeface="Segoe UI Light"/>
              </a:rPr>
              <a:t>utiliza</a:t>
            </a:r>
            <a:r>
              <a:rPr lang="en-US" sz="2400" dirty="0">
                <a:latin typeface="+mj-lt"/>
                <a:cs typeface="Segoe UI Light"/>
              </a:rPr>
              <a:t> o </a:t>
            </a:r>
            <a:r>
              <a:rPr lang="en-US" sz="2400" dirty="0" err="1">
                <a:latin typeface="+mj-lt"/>
                <a:cs typeface="Segoe UI Light"/>
              </a:rPr>
              <a:t>plano</a:t>
            </a:r>
            <a:r>
              <a:rPr lang="en-US" sz="2400" dirty="0">
                <a:latin typeface="+mj-lt"/>
                <a:cs typeface="Segoe UI Light"/>
              </a:rPr>
              <a:t> </a:t>
            </a:r>
            <a:r>
              <a:rPr lang="en-US" sz="2400" b="1" i="1" dirty="0">
                <a:latin typeface="+mj-lt"/>
                <a:cs typeface="Segoe UI Light"/>
              </a:rPr>
              <a:t>Premium P1</a:t>
            </a:r>
          </a:p>
        </p:txBody>
      </p:sp>
    </p:spTree>
    <p:extLst>
      <p:ext uri="{BB962C8B-B14F-4D97-AF65-F5344CB8AC3E}">
        <p14:creationId xmlns:p14="http://schemas.microsoft.com/office/powerpoint/2010/main" val="1197183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9" grpId="0"/>
      <p:bldP spid="21" grpId="0"/>
      <p:bldP spid="17" grpId="0"/>
      <p:bldP spid="18" grpId="0"/>
      <p:bldP spid="20" grpId="0"/>
      <p:bldP spid="24" grpId="0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5000" y="2986586"/>
            <a:ext cx="10782000" cy="884828"/>
          </a:xfrm>
        </p:spPr>
        <p:txBody>
          <a:bodyPr/>
          <a:lstStyle/>
          <a:p>
            <a:r>
              <a:rPr lang="en-AU" i="1" dirty="0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8472206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Azure AD B2C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3DCFAA0-2E60-7F0F-91E0-56437856C629}"/>
              </a:ext>
            </a:extLst>
          </p:cNvPr>
          <p:cNvSpPr txBox="1">
            <a:spLocks/>
          </p:cNvSpPr>
          <p:nvPr/>
        </p:nvSpPr>
        <p:spPr>
          <a:xfrm>
            <a:off x="956833" y="179291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/>
                <a:cs typeface="Segoe UI Light"/>
              </a:rPr>
              <a:t>Criação</a:t>
            </a:r>
            <a:r>
              <a:rPr lang="en-US" sz="2400" dirty="0">
                <a:latin typeface="Segoe UI"/>
                <a:cs typeface="Segoe UI Light"/>
              </a:rPr>
              <a:t> de </a:t>
            </a:r>
            <a:r>
              <a:rPr lang="en-US" sz="2400" i="1" dirty="0">
                <a:latin typeface="Segoe UI"/>
                <a:cs typeface="Segoe UI Light"/>
              </a:rPr>
              <a:t>Tenant</a:t>
            </a:r>
            <a:endParaRPr lang="en-US" sz="2400" b="1" i="1" dirty="0">
              <a:latin typeface="Segoe UI Light"/>
              <a:cs typeface="Segoe UI Light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96FF58B-4507-395F-06F0-7CDCDE511E82}"/>
              </a:ext>
            </a:extLst>
          </p:cNvPr>
          <p:cNvSpPr txBox="1">
            <a:spLocks/>
          </p:cNvSpPr>
          <p:nvPr/>
        </p:nvSpPr>
        <p:spPr>
          <a:xfrm>
            <a:off x="966993" y="2270760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/>
                <a:cs typeface="Segoe UI Light"/>
              </a:rPr>
              <a:t>Criação</a:t>
            </a:r>
            <a:r>
              <a:rPr lang="en-US" sz="2400" dirty="0">
                <a:latin typeface="Segoe UI"/>
                <a:cs typeface="Segoe UI Light"/>
              </a:rPr>
              <a:t> e </a:t>
            </a:r>
            <a:r>
              <a:rPr lang="en-US" sz="2400" dirty="0" err="1">
                <a:latin typeface="Segoe UI"/>
                <a:cs typeface="Segoe UI Light"/>
              </a:rPr>
              <a:t>configuração</a:t>
            </a:r>
            <a:r>
              <a:rPr lang="en-US" sz="2400" dirty="0">
                <a:latin typeface="Segoe UI"/>
                <a:cs typeface="Segoe UI Light"/>
              </a:rPr>
              <a:t> de </a:t>
            </a:r>
            <a:r>
              <a:rPr lang="en-US" sz="2400" dirty="0" err="1">
                <a:latin typeface="Segoe UI"/>
                <a:cs typeface="Segoe UI Light"/>
              </a:rPr>
              <a:t>aplicação</a:t>
            </a:r>
            <a:r>
              <a:rPr lang="en-US" sz="2400" dirty="0">
                <a:latin typeface="Segoe UI"/>
                <a:cs typeface="Segoe UI Light"/>
              </a:rPr>
              <a:t> no portal</a:t>
            </a:r>
            <a:endParaRPr lang="en-US" sz="2400" b="1" dirty="0">
              <a:latin typeface="Segoe UI Light"/>
              <a:cs typeface="Segoe UI Light"/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41C11F3-1074-9283-2CAA-F275CEE8777F}"/>
              </a:ext>
            </a:extLst>
          </p:cNvPr>
          <p:cNvSpPr txBox="1">
            <a:spLocks/>
          </p:cNvSpPr>
          <p:nvPr/>
        </p:nvSpPr>
        <p:spPr>
          <a:xfrm>
            <a:off x="534256" y="108282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Segoe UI"/>
                <a:cs typeface="Segoe UI Light"/>
              </a:rPr>
              <a:t>Hands On - </a:t>
            </a:r>
            <a:r>
              <a:rPr lang="en-US" sz="2800" b="1" dirty="0" err="1">
                <a:latin typeface="Segoe UI"/>
                <a:cs typeface="Segoe UI Light"/>
              </a:rPr>
              <a:t>Escopo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D1B5A3F9-784E-23DB-8EA9-3D846040B763}"/>
              </a:ext>
            </a:extLst>
          </p:cNvPr>
          <p:cNvSpPr txBox="1">
            <a:spLocks/>
          </p:cNvSpPr>
          <p:nvPr/>
        </p:nvSpPr>
        <p:spPr>
          <a:xfrm>
            <a:off x="987313" y="3163261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/>
                <a:cs typeface="Segoe UI Light"/>
              </a:rPr>
              <a:t>Testes no portal </a:t>
            </a:r>
            <a:endParaRPr lang="en-US" sz="2400" b="1" dirty="0">
              <a:latin typeface="Segoe UI Light"/>
              <a:cs typeface="Segoe UI Light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F2C95C91-B086-915F-0DC3-85F8E2B7DB9F}"/>
              </a:ext>
            </a:extLst>
          </p:cNvPr>
          <p:cNvSpPr txBox="1">
            <a:spLocks/>
          </p:cNvSpPr>
          <p:nvPr/>
        </p:nvSpPr>
        <p:spPr>
          <a:xfrm>
            <a:off x="997473" y="3630621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2200" i="1" dirty="0">
                <a:latin typeface="Segoe UI"/>
                <a:cs typeface="Segoe UI Light"/>
              </a:rPr>
              <a:t>Sign Up </a:t>
            </a:r>
            <a:endParaRPr lang="en-US" sz="2200" b="1" i="1" dirty="0">
              <a:latin typeface="Segoe UI Light"/>
              <a:cs typeface="Segoe UI Ligh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2117FD58-4B70-912C-6C83-E7B100C0C1D5}"/>
              </a:ext>
            </a:extLst>
          </p:cNvPr>
          <p:cNvSpPr txBox="1">
            <a:spLocks/>
          </p:cNvSpPr>
          <p:nvPr/>
        </p:nvSpPr>
        <p:spPr>
          <a:xfrm>
            <a:off x="987313" y="2720975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en-US" sz="2200" dirty="0">
                <a:latin typeface="Segoe UI"/>
                <a:cs typeface="Segoe UI Light"/>
              </a:rPr>
              <a:t> </a:t>
            </a:r>
            <a:endParaRPr lang="en-US" sz="2200" b="1" dirty="0">
              <a:latin typeface="Segoe UI Light"/>
              <a:cs typeface="Segoe UI Light"/>
            </a:endParaRP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000AE3D4-4CC7-D227-CBB8-0E81A6821D79}"/>
              </a:ext>
            </a:extLst>
          </p:cNvPr>
          <p:cNvSpPr txBox="1">
            <a:spLocks/>
          </p:cNvSpPr>
          <p:nvPr/>
        </p:nvSpPr>
        <p:spPr>
          <a:xfrm>
            <a:off x="977153" y="2717800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/>
                <a:cs typeface="Segoe UI Light"/>
              </a:rPr>
              <a:t>Criação</a:t>
            </a:r>
            <a:r>
              <a:rPr lang="en-US" sz="2400" dirty="0">
                <a:latin typeface="Segoe UI"/>
                <a:cs typeface="Segoe UI Light"/>
              </a:rPr>
              <a:t> e </a:t>
            </a:r>
            <a:r>
              <a:rPr lang="en-US" sz="2400" dirty="0" err="1">
                <a:latin typeface="Segoe UI"/>
                <a:cs typeface="Segoe UI Light"/>
              </a:rPr>
              <a:t>configuração</a:t>
            </a:r>
            <a:r>
              <a:rPr lang="en-US" sz="2400" dirty="0">
                <a:latin typeface="Segoe UI"/>
                <a:cs typeface="Segoe UI Light"/>
              </a:rPr>
              <a:t> de User Flow: </a:t>
            </a:r>
            <a:r>
              <a:rPr lang="en-US" sz="2400" i="1" dirty="0">
                <a:latin typeface="Segoe UI"/>
                <a:cs typeface="Segoe UI Light"/>
              </a:rPr>
              <a:t>Sign Up &amp; Sign In</a:t>
            </a:r>
            <a:endParaRPr lang="en-US" sz="2400" b="1" i="1" dirty="0">
              <a:latin typeface="Segoe UI Light"/>
              <a:cs typeface="Segoe UI Light"/>
            </a:endParaRP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71D14F1D-71A8-48AC-0114-C5283D77EA18}"/>
              </a:ext>
            </a:extLst>
          </p:cNvPr>
          <p:cNvSpPr txBox="1">
            <a:spLocks/>
          </p:cNvSpPr>
          <p:nvPr/>
        </p:nvSpPr>
        <p:spPr>
          <a:xfrm>
            <a:off x="997473" y="4110046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2200" i="1" dirty="0">
                <a:latin typeface="Segoe UI"/>
                <a:cs typeface="Segoe UI Light"/>
              </a:rPr>
              <a:t>Sign In  </a:t>
            </a:r>
            <a:endParaRPr lang="en-US" sz="2200" b="1" i="1" dirty="0">
              <a:latin typeface="Segoe UI Light"/>
              <a:cs typeface="Segoe UI Light"/>
            </a:endParaRP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4678BAE-F580-F5EB-813E-2DA1ADAB4DB9}"/>
              </a:ext>
            </a:extLst>
          </p:cNvPr>
          <p:cNvSpPr txBox="1">
            <a:spLocks/>
          </p:cNvSpPr>
          <p:nvPr/>
        </p:nvSpPr>
        <p:spPr>
          <a:xfrm>
            <a:off x="997473" y="4589471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/>
                <a:cs typeface="Segoe UI Light"/>
              </a:rPr>
              <a:t>Instrumentação</a:t>
            </a:r>
            <a:r>
              <a:rPr lang="en-US" sz="2400" dirty="0">
                <a:latin typeface="Segoe UI"/>
                <a:cs typeface="Segoe UI Light"/>
              </a:rPr>
              <a:t> </a:t>
            </a:r>
            <a:r>
              <a:rPr lang="en-US" sz="2400" dirty="0" err="1">
                <a:latin typeface="Segoe UI"/>
                <a:cs typeface="Segoe UI Light"/>
              </a:rPr>
              <a:t>em</a:t>
            </a:r>
            <a:r>
              <a:rPr lang="en-US" sz="2400" dirty="0">
                <a:latin typeface="Segoe UI"/>
                <a:cs typeface="Segoe UI Light"/>
              </a:rPr>
              <a:t> </a:t>
            </a:r>
            <a:r>
              <a:rPr lang="en-US" sz="2400" dirty="0" err="1">
                <a:latin typeface="Segoe UI"/>
                <a:cs typeface="Segoe UI Light"/>
              </a:rPr>
              <a:t>aplicação</a:t>
            </a:r>
            <a:r>
              <a:rPr lang="en-US" sz="2400" dirty="0">
                <a:latin typeface="Segoe UI"/>
                <a:cs typeface="Segoe UI Light"/>
              </a:rPr>
              <a:t> .NET</a:t>
            </a:r>
            <a:endParaRPr lang="en-US" sz="2400" b="1" dirty="0">
              <a:latin typeface="Segoe UI Light"/>
              <a:cs typeface="Segoe UI Light"/>
            </a:endParaRP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6785CEB1-3AFF-6BBA-6B9D-FC39C6A823EE}"/>
              </a:ext>
            </a:extLst>
          </p:cNvPr>
          <p:cNvSpPr txBox="1">
            <a:spLocks/>
          </p:cNvSpPr>
          <p:nvPr/>
        </p:nvSpPr>
        <p:spPr>
          <a:xfrm>
            <a:off x="997473" y="5068896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/>
                <a:cs typeface="Segoe UI Light"/>
              </a:rPr>
              <a:t>Testes </a:t>
            </a:r>
            <a:r>
              <a:rPr lang="en-US" sz="2400" dirty="0" err="1">
                <a:latin typeface="Segoe UI"/>
                <a:cs typeface="Segoe UI Light"/>
              </a:rPr>
              <a:t>na</a:t>
            </a:r>
            <a:r>
              <a:rPr lang="en-US" sz="2400" dirty="0">
                <a:latin typeface="Segoe UI"/>
                <a:cs typeface="Segoe UI Light"/>
              </a:rPr>
              <a:t> </a:t>
            </a:r>
            <a:r>
              <a:rPr lang="en-US" sz="2400" dirty="0" err="1">
                <a:latin typeface="Segoe UI"/>
                <a:cs typeface="Segoe UI Light"/>
              </a:rPr>
              <a:t>aplicação</a:t>
            </a:r>
            <a:endParaRPr lang="en-US" sz="2400" b="1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3614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3" grpId="0"/>
      <p:bldP spid="17" grpId="0"/>
      <p:bldP spid="18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Info</a:t>
            </a:r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D100E33A-884F-419B-AB39-8E86BECA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313" y="484058"/>
            <a:ext cx="1560889" cy="156088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F5727-E404-4099-8BA7-EF724723C97E}"/>
              </a:ext>
            </a:extLst>
          </p:cNvPr>
          <p:cNvSpPr txBox="1"/>
          <p:nvPr/>
        </p:nvSpPr>
        <p:spPr>
          <a:xfrm>
            <a:off x="7786384" y="238319"/>
            <a:ext cx="3540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Samuel Camilo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CE04A-E551-4C3D-9C04-E63EAFDE24B4}"/>
              </a:ext>
            </a:extLst>
          </p:cNvPr>
          <p:cNvSpPr txBox="1"/>
          <p:nvPr/>
        </p:nvSpPr>
        <p:spPr>
          <a:xfrm>
            <a:off x="7753332" y="701770"/>
            <a:ext cx="44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Solutions Architect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24232-BFC4-44CC-B96E-DDB3408D4EA1}"/>
              </a:ext>
            </a:extLst>
          </p:cNvPr>
          <p:cNvSpPr txBox="1"/>
          <p:nvPr/>
        </p:nvSpPr>
        <p:spPr>
          <a:xfrm>
            <a:off x="7898024" y="1220242"/>
            <a:ext cx="354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samuel.ribas.camilo@avanade.com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E7053-5524-43D2-A4EF-938C9B72E69F}"/>
              </a:ext>
            </a:extLst>
          </p:cNvPr>
          <p:cNvSpPr txBox="1"/>
          <p:nvPr/>
        </p:nvSpPr>
        <p:spPr>
          <a:xfrm>
            <a:off x="7913970" y="1700005"/>
            <a:ext cx="30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linkedin.com/in/samcamilo77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72462E-14A1-4B16-A488-9CB26ABC6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836" y="1689731"/>
            <a:ext cx="371188" cy="369332"/>
          </a:xfrm>
          <a:prstGeom prst="rect">
            <a:avLst/>
          </a:prstGeom>
        </p:spPr>
      </p:pic>
      <p:pic>
        <p:nvPicPr>
          <p:cNvPr id="1028" name="Picture 4" descr="Cute Email Icon Png, Transparent Png - kindpng">
            <a:extLst>
              <a:ext uri="{FF2B5EF4-FFF2-40B4-BE49-F238E27FC236}">
                <a16:creationId xmlns:a16="http://schemas.microsoft.com/office/drawing/2014/main" id="{0DEB08E9-36FC-43A4-BD15-CEE8479C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604" y="1209968"/>
            <a:ext cx="34565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E401-EB4C-448D-BC45-82323D02F19E}"/>
              </a:ext>
            </a:extLst>
          </p:cNvPr>
          <p:cNvSpPr txBox="1"/>
          <p:nvPr/>
        </p:nvSpPr>
        <p:spPr>
          <a:xfrm>
            <a:off x="3844725" y="2443057"/>
            <a:ext cx="3540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Felipe Augusto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B3464-7C24-410F-AFDB-F98E84C8F089}"/>
              </a:ext>
            </a:extLst>
          </p:cNvPr>
          <p:cNvSpPr txBox="1"/>
          <p:nvPr/>
        </p:nvSpPr>
        <p:spPr>
          <a:xfrm>
            <a:off x="3844425" y="2967000"/>
            <a:ext cx="489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Regional TC Leader (Back-end)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4468D-44A5-4FCD-9F6D-947DF32C5C0A}"/>
              </a:ext>
            </a:extLst>
          </p:cNvPr>
          <p:cNvSpPr txBox="1"/>
          <p:nvPr/>
        </p:nvSpPr>
        <p:spPr>
          <a:xfrm>
            <a:off x="4974547" y="3562725"/>
            <a:ext cx="300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felipe.augusto@avanade.com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1F7800-C5E3-475C-9BB1-8B4891BE305B}"/>
              </a:ext>
            </a:extLst>
          </p:cNvPr>
          <p:cNvSpPr txBox="1"/>
          <p:nvPr/>
        </p:nvSpPr>
        <p:spPr>
          <a:xfrm>
            <a:off x="4974547" y="4063399"/>
            <a:ext cx="292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linkedin.com/in/</a:t>
            </a:r>
            <a:r>
              <a:rPr lang="en-US" dirty="0" err="1">
                <a:solidFill>
                  <a:schemeClr val="accent1"/>
                </a:solidFill>
              </a:rPr>
              <a:t>felipementel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9AF664-8B8C-4E8C-AC0E-377A854F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3" y="4053125"/>
            <a:ext cx="371188" cy="369332"/>
          </a:xfrm>
          <a:prstGeom prst="rect">
            <a:avLst/>
          </a:prstGeom>
        </p:spPr>
      </p:pic>
      <p:pic>
        <p:nvPicPr>
          <p:cNvPr id="19" name="Picture 4" descr="Cute Email Icon Png, Transparent Png - kindpng">
            <a:extLst>
              <a:ext uri="{FF2B5EF4-FFF2-40B4-BE49-F238E27FC236}">
                <a16:creationId xmlns:a16="http://schemas.microsoft.com/office/drawing/2014/main" id="{62109D75-AA7F-4889-A189-78D637D5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81" y="3518277"/>
            <a:ext cx="34565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CE6FE7-63F9-4AAC-9DB2-823A27588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961" y="855128"/>
            <a:ext cx="884439" cy="898045"/>
          </a:xfrm>
          <a:prstGeom prst="rect">
            <a:avLst/>
          </a:prstGeom>
        </p:spPr>
      </p:pic>
      <p:pic>
        <p:nvPicPr>
          <p:cNvPr id="23" name="Picture 22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1D128046-95F6-4ABF-BFD8-1FD3FF832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618" y="2471598"/>
            <a:ext cx="1528036" cy="1685253"/>
          </a:xfrm>
          <a:prstGeom prst="flowChartConnector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6D443FA9-061B-2491-4BDD-1AFFA0841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02" t="1009" r="11902" b="25036"/>
          <a:stretch/>
        </p:blipFill>
        <p:spPr bwMode="auto">
          <a:xfrm>
            <a:off x="5129776" y="4671886"/>
            <a:ext cx="1560889" cy="1560889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447AC4-1845-773E-033F-DF423B44B55A}"/>
              </a:ext>
            </a:extLst>
          </p:cNvPr>
          <p:cNvSpPr txBox="1"/>
          <p:nvPr/>
        </p:nvSpPr>
        <p:spPr>
          <a:xfrm>
            <a:off x="7849626" y="4388992"/>
            <a:ext cx="3540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Roberto Ghisleni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68623A-731B-2F98-7195-39054C137124}"/>
              </a:ext>
            </a:extLst>
          </p:cNvPr>
          <p:cNvSpPr txBox="1"/>
          <p:nvPr/>
        </p:nvSpPr>
        <p:spPr>
          <a:xfrm>
            <a:off x="7816574" y="4852443"/>
            <a:ext cx="448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Back-end Consultant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749E92-4652-AAA4-820E-D319BF1F9613}"/>
              </a:ext>
            </a:extLst>
          </p:cNvPr>
          <p:cNvSpPr txBox="1"/>
          <p:nvPr/>
        </p:nvSpPr>
        <p:spPr>
          <a:xfrm>
            <a:off x="7961266" y="5370915"/>
            <a:ext cx="284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r.luis.ghisleni@avanade.com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51EAA6-5D0D-71B9-2F95-DD031BEEF942}"/>
              </a:ext>
            </a:extLst>
          </p:cNvPr>
          <p:cNvSpPr txBox="1"/>
          <p:nvPr/>
        </p:nvSpPr>
        <p:spPr>
          <a:xfrm>
            <a:off x="7977212" y="5850678"/>
            <a:ext cx="267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linkedin.com/in/</a:t>
            </a:r>
            <a:r>
              <a:rPr lang="en-US" dirty="0" err="1">
                <a:solidFill>
                  <a:schemeClr val="accent1"/>
                </a:solidFill>
              </a:rPr>
              <a:t>rlghisleni</a:t>
            </a:r>
            <a:r>
              <a:rPr lang="en-US" dirty="0">
                <a:solidFill>
                  <a:schemeClr val="accent1"/>
                </a:solidFill>
              </a:rPr>
              <a:t>/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9C70185-ED22-077B-FF52-CD105E0E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078" y="5840404"/>
            <a:ext cx="371188" cy="369332"/>
          </a:xfrm>
          <a:prstGeom prst="rect">
            <a:avLst/>
          </a:prstGeom>
        </p:spPr>
      </p:pic>
      <p:pic>
        <p:nvPicPr>
          <p:cNvPr id="28" name="Picture 4" descr="Cute Email Icon Png, Transparent Png - kindpng">
            <a:extLst>
              <a:ext uri="{FF2B5EF4-FFF2-40B4-BE49-F238E27FC236}">
                <a16:creationId xmlns:a16="http://schemas.microsoft.com/office/drawing/2014/main" id="{DB6DF5C4-C0F9-05BF-50AC-AF3EA002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46" y="5360641"/>
            <a:ext cx="34565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Qr code&#10;&#10;Description automatically generated">
            <a:extLst>
              <a:ext uri="{FF2B5EF4-FFF2-40B4-BE49-F238E27FC236}">
                <a16:creationId xmlns:a16="http://schemas.microsoft.com/office/drawing/2014/main" id="{E8EFD45E-30EF-1D67-9491-03826E141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047" y="3407242"/>
            <a:ext cx="960734" cy="960734"/>
          </a:xfrm>
          <a:prstGeom prst="rect">
            <a:avLst/>
          </a:prstGeom>
        </p:spPr>
      </p:pic>
      <p:pic>
        <p:nvPicPr>
          <p:cNvPr id="30" name="Picture 2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F150C7-2D94-462D-10B4-D1E34002C8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394" y="2301478"/>
            <a:ext cx="1048957" cy="10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3" grpId="0"/>
      <p:bldP spid="11" grpId="0"/>
      <p:bldP spid="14" grpId="0"/>
      <p:bldP spid="15" grpId="0"/>
      <p:bldP spid="16" grpId="0"/>
      <p:bldP spid="17" grpId="0"/>
      <p:bldP spid="22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b="1" err="1"/>
              <a:t>Conteúdo</a:t>
            </a:r>
            <a:endParaRPr lang="en-AU" sz="4400" b="1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D9B4C4C-BC94-4D4F-AD92-713889AA2C85}"/>
              </a:ext>
            </a:extLst>
          </p:cNvPr>
          <p:cNvSpPr txBox="1">
            <a:spLocks/>
          </p:cNvSpPr>
          <p:nvPr/>
        </p:nvSpPr>
        <p:spPr>
          <a:xfrm>
            <a:off x="5186354" y="2368835"/>
            <a:ext cx="5028163" cy="52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 err="1">
                <a:solidFill>
                  <a:schemeClr val="bg1"/>
                </a:solidFill>
              </a:rPr>
              <a:t>Visão</a:t>
            </a:r>
            <a:r>
              <a:rPr lang="en-AU" b="1" dirty="0">
                <a:solidFill>
                  <a:schemeClr val="bg1"/>
                </a:solidFill>
              </a:rPr>
              <a:t> </a:t>
            </a:r>
            <a:r>
              <a:rPr lang="en-AU" b="1" dirty="0" err="1">
                <a:solidFill>
                  <a:schemeClr val="bg1"/>
                </a:solidFill>
              </a:rPr>
              <a:t>Geral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83818A3-E5F4-47B5-8364-F8D7512BAFE2}"/>
              </a:ext>
            </a:extLst>
          </p:cNvPr>
          <p:cNvSpPr txBox="1">
            <a:spLocks/>
          </p:cNvSpPr>
          <p:nvPr/>
        </p:nvSpPr>
        <p:spPr>
          <a:xfrm>
            <a:off x="5155189" y="3580465"/>
            <a:ext cx="3810392" cy="52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i="1" dirty="0">
                <a:solidFill>
                  <a:schemeClr val="bg1"/>
                </a:solidFill>
              </a:rPr>
              <a:t>Hands On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6A32EAA-0A59-4982-BF89-4AF044DF1BED}"/>
              </a:ext>
            </a:extLst>
          </p:cNvPr>
          <p:cNvSpPr txBox="1">
            <a:spLocks/>
          </p:cNvSpPr>
          <p:nvPr/>
        </p:nvSpPr>
        <p:spPr>
          <a:xfrm>
            <a:off x="5162533" y="2951038"/>
            <a:ext cx="4349457" cy="523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solidFill>
                  <a:schemeClr val="bg1"/>
                </a:solidFill>
                <a:latin typeface="Segoe UI Light"/>
                <a:cs typeface="Segoe UI Light"/>
              </a:rPr>
              <a:t>Azure AD B2C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61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5000" y="2133794"/>
            <a:ext cx="10782000" cy="2447731"/>
          </a:xfrm>
        </p:spPr>
        <p:txBody>
          <a:bodyPr/>
          <a:lstStyle/>
          <a:p>
            <a:r>
              <a:rPr lang="en-AU" dirty="0" err="1"/>
              <a:t>Visão</a:t>
            </a:r>
            <a:r>
              <a:rPr lang="en-AU" dirty="0"/>
              <a:t> </a:t>
            </a:r>
            <a:r>
              <a:rPr lang="en-AU" dirty="0" err="1"/>
              <a:t>Geral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0792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9553" y="1188104"/>
            <a:ext cx="10515600" cy="4794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Segoe UI Light"/>
                <a:cs typeface="Segoe UI Light"/>
              </a:rPr>
              <a:t>Requisitos</a:t>
            </a:r>
            <a:r>
              <a:rPr lang="en-US" sz="2800" b="1" dirty="0">
                <a:latin typeface="Segoe UI Light"/>
                <a:cs typeface="Segoe UI Light"/>
              </a:rPr>
              <a:t> </a:t>
            </a:r>
            <a:r>
              <a:rPr lang="en-US" sz="2800" b="1" dirty="0" err="1">
                <a:latin typeface="Segoe UI Light"/>
                <a:cs typeface="Segoe UI Light"/>
              </a:rPr>
              <a:t>básicos</a:t>
            </a:r>
            <a:r>
              <a:rPr lang="en-US" sz="2800" b="1" dirty="0">
                <a:latin typeface="Segoe UI Light"/>
                <a:cs typeface="Segoe UI Light"/>
              </a:rPr>
              <a:t> para </a:t>
            </a:r>
            <a:r>
              <a:rPr lang="en-US" sz="2800" b="1" dirty="0" err="1">
                <a:latin typeface="Segoe UI Light"/>
                <a:cs typeface="Segoe UI Light"/>
              </a:rPr>
              <a:t>controle</a:t>
            </a:r>
            <a:r>
              <a:rPr lang="en-US" sz="2800" b="1" dirty="0">
                <a:latin typeface="Segoe UI Light"/>
                <a:cs typeface="Segoe UI Light"/>
              </a:rPr>
              <a:t> de </a:t>
            </a:r>
            <a:r>
              <a:rPr lang="en-US" sz="2800" b="1" dirty="0" err="1">
                <a:latin typeface="Segoe UI Light"/>
                <a:cs typeface="Segoe UI Light"/>
              </a:rPr>
              <a:t>acesso</a:t>
            </a:r>
            <a:r>
              <a:rPr lang="en-US" sz="2800" b="1" dirty="0">
                <a:latin typeface="Segoe UI Light"/>
                <a:cs typeface="Segoe UI Light"/>
              </a:rPr>
              <a:t> a </a:t>
            </a:r>
            <a:r>
              <a:rPr lang="en-US" sz="2800" b="1" dirty="0" err="1">
                <a:latin typeface="Segoe UI Light"/>
                <a:cs typeface="Segoe UI Light"/>
              </a:rPr>
              <a:t>uma</a:t>
            </a:r>
            <a:r>
              <a:rPr lang="en-US" sz="2800" b="1" dirty="0">
                <a:latin typeface="Segoe UI Light"/>
                <a:cs typeface="Segoe UI Light"/>
              </a:rPr>
              <a:t> </a:t>
            </a:r>
            <a:r>
              <a:rPr lang="en-US" sz="2800" b="1" dirty="0" err="1">
                <a:latin typeface="Segoe UI Light"/>
                <a:cs typeface="Segoe UI Light"/>
              </a:rPr>
              <a:t>aplicação</a:t>
            </a:r>
            <a:r>
              <a:rPr lang="en-US" sz="2800" b="1" dirty="0">
                <a:latin typeface="Segoe UI Light"/>
                <a:cs typeface="Segoe UI Light"/>
              </a:rPr>
              <a:t> 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89BAF45-4480-4F7F-B166-C5022B6397C3}"/>
              </a:ext>
            </a:extLst>
          </p:cNvPr>
          <p:cNvSpPr txBox="1">
            <a:spLocks/>
          </p:cNvSpPr>
          <p:nvPr/>
        </p:nvSpPr>
        <p:spPr>
          <a:xfrm>
            <a:off x="1129553" y="179525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Não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pode</a:t>
            </a:r>
            <a:r>
              <a:rPr lang="en-US" sz="2800" dirty="0">
                <a:solidFill>
                  <a:schemeClr val="accent5"/>
                </a:solidFill>
              </a:rPr>
              <a:t> ser “</a:t>
            </a:r>
            <a:r>
              <a:rPr lang="en-US" sz="2800" dirty="0" err="1">
                <a:solidFill>
                  <a:schemeClr val="accent5"/>
                </a:solidFill>
              </a:rPr>
              <a:t>aberta</a:t>
            </a:r>
            <a:r>
              <a:rPr lang="en-US" sz="2800" dirty="0">
                <a:solidFill>
                  <a:schemeClr val="accent5"/>
                </a:solidFill>
              </a:rPr>
              <a:t>” (</a:t>
            </a:r>
            <a:r>
              <a:rPr lang="en-US" sz="2800" i="1" dirty="0">
                <a:solidFill>
                  <a:schemeClr val="accent5"/>
                </a:solidFill>
              </a:rPr>
              <a:t>Authorize</a:t>
            </a:r>
            <a:r>
              <a:rPr lang="en-US" sz="28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48F98EC-52F8-41EE-B6BB-66777F9943A2}"/>
              </a:ext>
            </a:extLst>
          </p:cNvPr>
          <p:cNvSpPr txBox="1">
            <a:spLocks/>
          </p:cNvSpPr>
          <p:nvPr/>
        </p:nvSpPr>
        <p:spPr>
          <a:xfrm>
            <a:off x="1129553" y="237984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Os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usuários</a:t>
            </a:r>
            <a:r>
              <a:rPr lang="en-US" sz="2800" dirty="0">
                <a:solidFill>
                  <a:schemeClr val="accent5"/>
                </a:solidFill>
              </a:rPr>
              <a:t> “</a:t>
            </a:r>
            <a:r>
              <a:rPr lang="en-US" sz="2800" dirty="0" err="1">
                <a:solidFill>
                  <a:schemeClr val="accent5"/>
                </a:solidFill>
              </a:rPr>
              <a:t>devem</a:t>
            </a:r>
            <a:r>
              <a:rPr lang="en-US" sz="2800" dirty="0">
                <a:solidFill>
                  <a:schemeClr val="accent5"/>
                </a:solidFill>
              </a:rPr>
              <a:t> ser </a:t>
            </a:r>
            <a:r>
              <a:rPr lang="en-US" sz="2800" dirty="0" err="1">
                <a:solidFill>
                  <a:schemeClr val="accent5"/>
                </a:solidFill>
              </a:rPr>
              <a:t>realmente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quem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dizem</a:t>
            </a:r>
            <a:r>
              <a:rPr lang="en-US" sz="2800" dirty="0">
                <a:solidFill>
                  <a:schemeClr val="accent5"/>
                </a:solidFill>
              </a:rPr>
              <a:t> que </a:t>
            </a:r>
            <a:r>
              <a:rPr lang="en-US" sz="2800" dirty="0" err="1">
                <a:solidFill>
                  <a:schemeClr val="accent5"/>
                </a:solidFill>
              </a:rPr>
              <a:t>são</a:t>
            </a:r>
            <a:r>
              <a:rPr lang="en-US" sz="2800" dirty="0">
                <a:solidFill>
                  <a:schemeClr val="accent5"/>
                </a:solidFill>
              </a:rPr>
              <a:t>” 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7FEC6CF-D885-45AF-A5D1-A7E00E44445C}"/>
              </a:ext>
            </a:extLst>
          </p:cNvPr>
          <p:cNvSpPr txBox="1">
            <a:spLocks/>
          </p:cNvSpPr>
          <p:nvPr/>
        </p:nvSpPr>
        <p:spPr>
          <a:xfrm>
            <a:off x="1129553" y="3520555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i="1" dirty="0">
                <a:solidFill>
                  <a:schemeClr val="accent5"/>
                </a:solidFill>
              </a:rPr>
              <a:t>Tokens JWT 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79E79A64-2D7F-448B-B64C-CDA84E5EE661}"/>
              </a:ext>
            </a:extLst>
          </p:cNvPr>
          <p:cNvSpPr txBox="1">
            <a:spLocks/>
          </p:cNvSpPr>
          <p:nvPr/>
        </p:nvSpPr>
        <p:spPr>
          <a:xfrm>
            <a:off x="1129553" y="2953937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5"/>
                </a:solidFill>
              </a:rPr>
              <a:t> Chaves de </a:t>
            </a:r>
            <a:r>
              <a:rPr lang="en-US" sz="2800" dirty="0" err="1">
                <a:solidFill>
                  <a:schemeClr val="accent5"/>
                </a:solidFill>
              </a:rPr>
              <a:t>criptografia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devem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estar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seguras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EADB094-0DA1-F01F-1D66-BE10E1635D44}"/>
              </a:ext>
            </a:extLst>
          </p:cNvPr>
          <p:cNvSpPr txBox="1">
            <a:spLocks/>
          </p:cNvSpPr>
          <p:nvPr/>
        </p:nvSpPr>
        <p:spPr>
          <a:xfrm>
            <a:off x="1129553" y="4090478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Manutenção</a:t>
            </a:r>
            <a:r>
              <a:rPr lang="en-US" sz="2800" dirty="0">
                <a:solidFill>
                  <a:schemeClr val="accent5"/>
                </a:solidFill>
              </a:rPr>
              <a:t> de base de </a:t>
            </a:r>
            <a:r>
              <a:rPr lang="en-US" sz="2800" dirty="0" err="1">
                <a:solidFill>
                  <a:schemeClr val="accent5"/>
                </a:solidFill>
              </a:rPr>
              <a:t>usuários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6783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11" grpId="0"/>
      <p:bldP spid="12" grpId="0"/>
      <p:bldP spid="1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9553" y="1053354"/>
            <a:ext cx="3230691" cy="4794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/>
                <a:cs typeface="Segoe UI Light"/>
              </a:rPr>
              <a:t>Identity Server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89BAF45-4480-4F7F-B166-C5022B6397C3}"/>
              </a:ext>
            </a:extLst>
          </p:cNvPr>
          <p:cNvSpPr txBox="1">
            <a:spLocks/>
          </p:cNvSpPr>
          <p:nvPr/>
        </p:nvSpPr>
        <p:spPr>
          <a:xfrm>
            <a:off x="1129553" y="166050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Parte</a:t>
            </a:r>
            <a:r>
              <a:rPr lang="en-US" sz="2800" dirty="0">
                <a:solidFill>
                  <a:schemeClr val="accent5"/>
                </a:solidFill>
              </a:rPr>
              <a:t> crucial </a:t>
            </a:r>
            <a:r>
              <a:rPr lang="en-US" sz="2800" dirty="0" err="1">
                <a:solidFill>
                  <a:schemeClr val="accent5"/>
                </a:solidFill>
              </a:rPr>
              <a:t>na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infraestrutura</a:t>
            </a:r>
            <a:r>
              <a:rPr lang="en-US" sz="2800" dirty="0">
                <a:solidFill>
                  <a:schemeClr val="accent5"/>
                </a:solidFill>
              </a:rPr>
              <a:t> de </a:t>
            </a:r>
            <a:r>
              <a:rPr lang="en-US" sz="2800" dirty="0" err="1">
                <a:solidFill>
                  <a:schemeClr val="accent5"/>
                </a:solidFill>
              </a:rPr>
              <a:t>controle</a:t>
            </a:r>
            <a:r>
              <a:rPr lang="en-US" sz="2800" dirty="0">
                <a:solidFill>
                  <a:schemeClr val="accent5"/>
                </a:solidFill>
              </a:rPr>
              <a:t> de </a:t>
            </a:r>
            <a:r>
              <a:rPr lang="en-US" sz="2800" dirty="0" err="1">
                <a:solidFill>
                  <a:schemeClr val="accent5"/>
                </a:solidFill>
              </a:rPr>
              <a:t>acesso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7D438D4-F1D2-C18D-2680-340F09D273D0}"/>
              </a:ext>
            </a:extLst>
          </p:cNvPr>
          <p:cNvSpPr txBox="1">
            <a:spLocks/>
          </p:cNvSpPr>
          <p:nvPr/>
        </p:nvSpPr>
        <p:spPr>
          <a:xfrm>
            <a:off x="1129553" y="2143280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chemeClr val="accent5"/>
                </a:solidFill>
              </a:rPr>
              <a:t> Base de dados de </a:t>
            </a:r>
            <a:r>
              <a:rPr lang="en-US" sz="2800" dirty="0" err="1">
                <a:solidFill>
                  <a:schemeClr val="accent5"/>
                </a:solidFill>
              </a:rPr>
              <a:t>usuários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FA5D90F-5A8F-A58E-37BF-D970A0D19B55}"/>
              </a:ext>
            </a:extLst>
          </p:cNvPr>
          <p:cNvSpPr txBox="1">
            <a:spLocks/>
          </p:cNvSpPr>
          <p:nvPr/>
        </p:nvSpPr>
        <p:spPr>
          <a:xfrm>
            <a:off x="1139178" y="312562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Provém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i="1" dirty="0">
                <a:solidFill>
                  <a:schemeClr val="accent5"/>
                </a:solidFill>
              </a:rPr>
              <a:t>tokens </a:t>
            </a:r>
            <a:r>
              <a:rPr lang="en-US" sz="2800" dirty="0">
                <a:solidFill>
                  <a:schemeClr val="accent5"/>
                </a:solidFill>
              </a:rPr>
              <a:t>(</a:t>
            </a:r>
            <a:r>
              <a:rPr lang="en-US" sz="2800" dirty="0" err="1">
                <a:solidFill>
                  <a:schemeClr val="accent5"/>
                </a:solidFill>
              </a:rPr>
              <a:t>criptografia</a:t>
            </a:r>
            <a:r>
              <a:rPr lang="en-US" sz="28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1E157AB-E957-DA1B-9FF4-BCE05EC984A8}"/>
              </a:ext>
            </a:extLst>
          </p:cNvPr>
          <p:cNvSpPr txBox="1">
            <a:spLocks/>
          </p:cNvSpPr>
          <p:nvPr/>
        </p:nvSpPr>
        <p:spPr>
          <a:xfrm>
            <a:off x="1129553" y="360505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Garante</a:t>
            </a:r>
            <a:r>
              <a:rPr lang="en-US" sz="2800" dirty="0">
                <a:solidFill>
                  <a:schemeClr val="accent5"/>
                </a:solidFill>
              </a:rPr>
              <a:t> que “o </a:t>
            </a:r>
            <a:r>
              <a:rPr lang="en-US" sz="2800" dirty="0" err="1">
                <a:solidFill>
                  <a:schemeClr val="accent5"/>
                </a:solidFill>
              </a:rPr>
              <a:t>usuário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realmente</a:t>
            </a:r>
            <a:r>
              <a:rPr lang="en-US" sz="2800" dirty="0">
                <a:solidFill>
                  <a:schemeClr val="accent5"/>
                </a:solidFill>
              </a:rPr>
              <a:t> é </a:t>
            </a:r>
            <a:r>
              <a:rPr lang="en-US" sz="2800" dirty="0" err="1">
                <a:solidFill>
                  <a:schemeClr val="accent5"/>
                </a:solidFill>
              </a:rPr>
              <a:t>quem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diz</a:t>
            </a:r>
            <a:r>
              <a:rPr lang="en-US" sz="2800" dirty="0">
                <a:solidFill>
                  <a:schemeClr val="accent5"/>
                </a:solidFill>
              </a:rPr>
              <a:t> ser”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F3973FA-115E-303B-2BA7-729B0E9FBE7F}"/>
              </a:ext>
            </a:extLst>
          </p:cNvPr>
          <p:cNvSpPr txBox="1">
            <a:spLocks/>
          </p:cNvSpPr>
          <p:nvPr/>
        </p:nvSpPr>
        <p:spPr>
          <a:xfrm>
            <a:off x="1139178" y="4140343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Normalmente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</a:rPr>
              <a:t>não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gerencia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privilégios</a:t>
            </a:r>
            <a:r>
              <a:rPr lang="en-US" sz="2800" dirty="0">
                <a:solidFill>
                  <a:schemeClr val="accent5"/>
                </a:solidFill>
              </a:rPr>
              <a:t> (</a:t>
            </a:r>
            <a:r>
              <a:rPr lang="en-US" sz="2800" i="1" dirty="0">
                <a:solidFill>
                  <a:schemeClr val="accent5"/>
                </a:solidFill>
              </a:rPr>
              <a:t>Authorization</a:t>
            </a:r>
            <a:r>
              <a:rPr lang="en-US" sz="28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05CF92AC-F0F6-371F-5A30-62FE7330B095}"/>
              </a:ext>
            </a:extLst>
          </p:cNvPr>
          <p:cNvSpPr txBox="1">
            <a:spLocks/>
          </p:cNvSpPr>
          <p:nvPr/>
        </p:nvSpPr>
        <p:spPr>
          <a:xfrm>
            <a:off x="1139178" y="263044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Valida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credenciais</a:t>
            </a:r>
            <a:r>
              <a:rPr lang="en-US" sz="2800" dirty="0">
                <a:solidFill>
                  <a:schemeClr val="accent5"/>
                </a:solidFill>
              </a:rPr>
              <a:t> – </a:t>
            </a:r>
            <a:r>
              <a:rPr lang="en-US" sz="2800" i="1" dirty="0">
                <a:solidFill>
                  <a:schemeClr val="accent5"/>
                </a:solidFill>
              </a:rPr>
              <a:t>Username</a:t>
            </a:r>
            <a:r>
              <a:rPr lang="en-US" sz="2800" dirty="0">
                <a:solidFill>
                  <a:schemeClr val="accent5"/>
                </a:solidFill>
              </a:rPr>
              <a:t> x </a:t>
            </a:r>
            <a:r>
              <a:rPr lang="en-US" sz="2800" i="1" dirty="0">
                <a:solidFill>
                  <a:schemeClr val="accent5"/>
                </a:solidFill>
              </a:rPr>
              <a:t>Password</a:t>
            </a:r>
            <a:r>
              <a:rPr lang="en-US" sz="2800" dirty="0">
                <a:solidFill>
                  <a:schemeClr val="accent5"/>
                </a:solidFill>
              </a:rPr>
              <a:t> (</a:t>
            </a:r>
            <a:r>
              <a:rPr lang="en-US" sz="2800" i="1" dirty="0">
                <a:solidFill>
                  <a:schemeClr val="accent5"/>
                </a:solidFill>
              </a:rPr>
              <a:t>Authentication</a:t>
            </a:r>
            <a:r>
              <a:rPr lang="en-US" sz="28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83DAB876-D6BE-DEAD-8DE4-BB4F0AFA5031}"/>
              </a:ext>
            </a:extLst>
          </p:cNvPr>
          <p:cNvSpPr txBox="1">
            <a:spLocks/>
          </p:cNvSpPr>
          <p:nvPr/>
        </p:nvSpPr>
        <p:spPr>
          <a:xfrm>
            <a:off x="1986203" y="4848882"/>
            <a:ext cx="9881747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</a:t>
            </a:r>
            <a:r>
              <a:rPr lang="en-US" sz="2800" b="1" i="1" dirty="0"/>
              <a:t>Authentication</a:t>
            </a:r>
            <a:r>
              <a:rPr lang="en-US" sz="2800" i="1" dirty="0"/>
              <a:t>: </a:t>
            </a:r>
            <a:r>
              <a:rPr lang="en-US" sz="2800" dirty="0" err="1"/>
              <a:t>Confirma</a:t>
            </a:r>
            <a:r>
              <a:rPr lang="en-US" sz="2800" dirty="0"/>
              <a:t> “</a:t>
            </a:r>
            <a:r>
              <a:rPr lang="en-US" sz="2800" dirty="0" err="1"/>
              <a:t>quem</a:t>
            </a:r>
            <a:r>
              <a:rPr lang="en-US" sz="2800" dirty="0"/>
              <a:t> </a:t>
            </a:r>
            <a:r>
              <a:rPr lang="en-US" sz="2800" dirty="0" err="1"/>
              <a:t>eles</a:t>
            </a:r>
            <a:r>
              <a:rPr lang="en-US" sz="2800" dirty="0"/>
              <a:t> </a:t>
            </a:r>
            <a:r>
              <a:rPr lang="en-US" sz="2800" dirty="0" err="1"/>
              <a:t>dizem</a:t>
            </a:r>
            <a:r>
              <a:rPr lang="en-US" sz="2800" dirty="0"/>
              <a:t> ser”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6DC93FCF-EFCE-0F10-1017-81548F747B96}"/>
              </a:ext>
            </a:extLst>
          </p:cNvPr>
          <p:cNvSpPr txBox="1">
            <a:spLocks/>
          </p:cNvSpPr>
          <p:nvPr/>
        </p:nvSpPr>
        <p:spPr>
          <a:xfrm>
            <a:off x="1986203" y="5433477"/>
            <a:ext cx="9438985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sz="2800" dirty="0"/>
              <a:t> </a:t>
            </a:r>
            <a:r>
              <a:rPr lang="en-US" sz="2800" b="1" i="1" dirty="0"/>
              <a:t>Authorization</a:t>
            </a:r>
            <a:r>
              <a:rPr lang="en-US" sz="2800" i="1" dirty="0"/>
              <a:t>: </a:t>
            </a:r>
            <a:r>
              <a:rPr lang="en-US" sz="2800" dirty="0" err="1"/>
              <a:t>Confirma</a:t>
            </a:r>
            <a:r>
              <a:rPr lang="en-US" sz="2800" dirty="0"/>
              <a:t> “o que </a:t>
            </a:r>
            <a:r>
              <a:rPr lang="en-US" sz="2800" dirty="0" err="1"/>
              <a:t>eles</a:t>
            </a:r>
            <a:r>
              <a:rPr lang="en-US" sz="2800" dirty="0"/>
              <a:t> </a:t>
            </a:r>
            <a:r>
              <a:rPr lang="en-US" sz="2800" dirty="0" err="1"/>
              <a:t>podem</a:t>
            </a:r>
            <a:r>
              <a:rPr lang="en-US" sz="2800" dirty="0"/>
              <a:t> </a:t>
            </a:r>
            <a:r>
              <a:rPr lang="en-US" sz="2800" dirty="0" err="1"/>
              <a:t>ou</a:t>
            </a:r>
            <a:r>
              <a:rPr lang="en-US" sz="2800" dirty="0"/>
              <a:t> </a:t>
            </a:r>
            <a:r>
              <a:rPr lang="en-US" sz="2800" dirty="0" err="1"/>
              <a:t>não</a:t>
            </a:r>
            <a:r>
              <a:rPr lang="en-US" sz="2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5874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11" grpId="0"/>
      <p:bldP spid="12" grpId="0"/>
      <p:bldP spid="14" grpId="0"/>
      <p:bldP spid="16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54502" y="238872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Visão</a:t>
            </a:r>
            <a:r>
              <a:rPr lang="en-AU" dirty="0"/>
              <a:t> </a:t>
            </a:r>
            <a:r>
              <a:rPr lang="en-AU" dirty="0" err="1"/>
              <a:t>Geral</a:t>
            </a:r>
            <a:endParaRPr lang="en-A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58921FE-929B-7808-4F7E-10A5903C6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22939"/>
              </p:ext>
            </p:extLst>
          </p:nvPr>
        </p:nvGraphicFramePr>
        <p:xfrm>
          <a:off x="3270985" y="2029483"/>
          <a:ext cx="914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400" imgH="952560" progId="PBrush">
                  <p:embed/>
                </p:oleObj>
              </mc:Choice>
              <mc:Fallback>
                <p:oleObj name="Bitmap Image" r:id="rId2" imgW="914400" imgH="952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0985" y="2029483"/>
                        <a:ext cx="9144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BE7B526-8463-DF01-E232-C2196CD1A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468195"/>
              </p:ext>
            </p:extLst>
          </p:nvPr>
        </p:nvGraphicFramePr>
        <p:xfrm>
          <a:off x="5488974" y="2021251"/>
          <a:ext cx="10858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5760" imgH="870120" progId="PBrush">
                  <p:embed/>
                </p:oleObj>
              </mc:Choice>
              <mc:Fallback>
                <p:oleObj name="Bitmap Image" r:id="rId4" imgW="1085760" imgH="87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8974" y="2021251"/>
                        <a:ext cx="1085850" cy="86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9A24FE2-588D-6867-7C79-4646C3463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383083"/>
              </p:ext>
            </p:extLst>
          </p:nvPr>
        </p:nvGraphicFramePr>
        <p:xfrm>
          <a:off x="7105050" y="1850106"/>
          <a:ext cx="10414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41480" imgH="946080" progId="PBrush">
                  <p:embed/>
                </p:oleObj>
              </mc:Choice>
              <mc:Fallback>
                <p:oleObj name="Bitmap Image" r:id="rId6" imgW="1041480" imgH="946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05050" y="1850106"/>
                        <a:ext cx="104140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7430D51-5634-DC64-60C1-02D9CAB96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791498"/>
              </p:ext>
            </p:extLst>
          </p:nvPr>
        </p:nvGraphicFramePr>
        <p:xfrm>
          <a:off x="9503365" y="3358515"/>
          <a:ext cx="13589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359000" imgH="1339920" progId="PBrush">
                  <p:embed/>
                </p:oleObj>
              </mc:Choice>
              <mc:Fallback>
                <p:oleObj name="Bitmap Image" r:id="rId8" imgW="1359000" imgH="1339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03365" y="3358515"/>
                        <a:ext cx="1358900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9906482-F421-E1D4-FBAA-611B6985E3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446036"/>
              </p:ext>
            </p:extLst>
          </p:nvPr>
        </p:nvGraphicFramePr>
        <p:xfrm>
          <a:off x="8599803" y="4028440"/>
          <a:ext cx="8445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844560" imgH="438120" progId="PBrush">
                  <p:embed/>
                </p:oleObj>
              </mc:Choice>
              <mc:Fallback>
                <p:oleObj name="Bitmap Image" r:id="rId10" imgW="844560" imgH="438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99803" y="4028440"/>
                        <a:ext cx="8445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F4A7BEB0-CF95-553A-79A4-70464C084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575388"/>
              </p:ext>
            </p:extLst>
          </p:nvPr>
        </p:nvGraphicFramePr>
        <p:xfrm>
          <a:off x="8747387" y="3667190"/>
          <a:ext cx="635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63360" imgH="1473120" progId="PBrush">
                  <p:embed/>
                </p:oleObj>
              </mc:Choice>
              <mc:Fallback>
                <p:oleObj name="Bitmap Image" r:id="rId12" imgW="63360" imgH="1473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47387" y="3667190"/>
                        <a:ext cx="63500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973CF846-D8E2-957F-FD90-57FB9FFEB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59043"/>
              </p:ext>
            </p:extLst>
          </p:nvPr>
        </p:nvGraphicFramePr>
        <p:xfrm>
          <a:off x="1100114" y="3557270"/>
          <a:ext cx="16065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1606680" imgH="990720" progId="PBrush">
                  <p:embed/>
                </p:oleObj>
              </mc:Choice>
              <mc:Fallback>
                <p:oleObj name="Bitmap Image" r:id="rId14" imgW="1606680" imgH="990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00114" y="3557270"/>
                        <a:ext cx="160655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8503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116 L 0.48138 -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3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216 -0.00278 L 0.00052 -0.001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8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0023 C 0.00169 -0.07384 0.00182 -0.14791 0.00221 -0.22199 L 0.00221 -0.22176 L 0.00221 -0.22199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-0.21898 L 0.19883 -0.22639 L 0.19883 -0.22616 " pathEditMode="relative" rAng="0" ptsTypes="A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37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347 L -0.12891 0.0048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3 -0.22639 C 0.19909 -0.15231 0.19935 -0.07824 0.19974 -0.0041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974 -0.00278 L 0.47305 -0.0057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59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799 0.00648 L 0.0207 0.094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5000" y="2986586"/>
            <a:ext cx="10782000" cy="884828"/>
          </a:xfrm>
        </p:spPr>
        <p:txBody>
          <a:bodyPr/>
          <a:lstStyle/>
          <a:p>
            <a:r>
              <a:rPr lang="en-AU" dirty="0"/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28237200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9553" y="1188104"/>
            <a:ext cx="10515600" cy="4794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Solução</a:t>
            </a:r>
            <a:r>
              <a:rPr lang="en-US" sz="2800" dirty="0">
                <a:latin typeface="Segoe UI"/>
                <a:cs typeface="Segoe UI Light"/>
              </a:rPr>
              <a:t> </a:t>
            </a:r>
            <a:r>
              <a:rPr lang="en-US" sz="2800" i="1" dirty="0">
                <a:latin typeface="Segoe UI"/>
                <a:cs typeface="Segoe UI Light"/>
              </a:rPr>
              <a:t>Cloud SaaS</a:t>
            </a:r>
            <a:r>
              <a:rPr lang="en-US" sz="2800" dirty="0">
                <a:latin typeface="Segoe UI"/>
                <a:cs typeface="Segoe UI Light"/>
              </a:rPr>
              <a:t> para </a:t>
            </a:r>
            <a:r>
              <a:rPr lang="en-US" sz="2800" i="1" dirty="0">
                <a:latin typeface="Segoe UI"/>
                <a:cs typeface="Segoe UI Light"/>
              </a:rPr>
              <a:t>IAM</a:t>
            </a:r>
            <a:r>
              <a:rPr lang="en-US" sz="2800" dirty="0">
                <a:latin typeface="Segoe UI"/>
                <a:cs typeface="Segoe UI Light"/>
              </a:rPr>
              <a:t> (</a:t>
            </a:r>
            <a:r>
              <a:rPr lang="en-US" sz="2800" i="1" dirty="0">
                <a:latin typeface="Segoe UI"/>
                <a:cs typeface="Segoe UI Light"/>
              </a:rPr>
              <a:t>Identity Access Management</a:t>
            </a:r>
            <a:r>
              <a:rPr lang="en-US" sz="2800" dirty="0">
                <a:latin typeface="Segoe UI"/>
                <a:cs typeface="Segoe UI Light"/>
              </a:rPr>
              <a:t>)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1686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Azure AD B2C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4625374-E654-49F4-AFA9-D5251FC996A5}"/>
              </a:ext>
            </a:extLst>
          </p:cNvPr>
          <p:cNvSpPr txBox="1">
            <a:spLocks/>
          </p:cNvSpPr>
          <p:nvPr/>
        </p:nvSpPr>
        <p:spPr>
          <a:xfrm>
            <a:off x="1129553" y="168354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B2C</a:t>
            </a:r>
            <a:r>
              <a:rPr lang="en-US" sz="2800" b="1" i="1" dirty="0">
                <a:latin typeface="Segoe UI Light"/>
                <a:cs typeface="Segoe UI Light"/>
              </a:rPr>
              <a:t> = Business To Customer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3DCFAA0-2E60-7F0F-91E0-56437856C629}"/>
              </a:ext>
            </a:extLst>
          </p:cNvPr>
          <p:cNvSpPr txBox="1">
            <a:spLocks/>
          </p:cNvSpPr>
          <p:nvPr/>
        </p:nvSpPr>
        <p:spPr>
          <a:xfrm>
            <a:off x="1129553" y="216883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>
                <a:latin typeface="Segoe UI"/>
                <a:cs typeface="Segoe UI Light"/>
              </a:rPr>
              <a:t>CIAM</a:t>
            </a:r>
            <a:r>
              <a:rPr lang="en-US" sz="2800" dirty="0">
                <a:latin typeface="Segoe UI"/>
                <a:cs typeface="Segoe UI Light"/>
              </a:rPr>
              <a:t> (</a:t>
            </a:r>
            <a:r>
              <a:rPr lang="en-US" sz="2800" i="1" dirty="0">
                <a:latin typeface="Segoe UI"/>
                <a:cs typeface="Segoe UI Light"/>
              </a:rPr>
              <a:t>Customer Identity Access Management</a:t>
            </a:r>
            <a:r>
              <a:rPr lang="en-US" sz="2800" dirty="0">
                <a:latin typeface="Segoe UI"/>
                <a:cs typeface="Segoe UI Light"/>
              </a:rPr>
              <a:t>)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CDCD7C1-0854-2D42-5398-419A0C5A19C3}"/>
              </a:ext>
            </a:extLst>
          </p:cNvPr>
          <p:cNvSpPr txBox="1">
            <a:spLocks/>
          </p:cNvSpPr>
          <p:nvPr/>
        </p:nvSpPr>
        <p:spPr>
          <a:xfrm>
            <a:off x="1129553" y="263379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Construído</a:t>
            </a:r>
            <a:r>
              <a:rPr lang="en-US" sz="2800" dirty="0">
                <a:latin typeface="Segoe UI"/>
                <a:cs typeface="Segoe UI Light"/>
              </a:rPr>
              <a:t> com a </a:t>
            </a:r>
            <a:r>
              <a:rPr lang="en-US" sz="2800" dirty="0" err="1">
                <a:latin typeface="Segoe UI"/>
                <a:cs typeface="Segoe UI Light"/>
              </a:rPr>
              <a:t>mesma</a:t>
            </a:r>
            <a:r>
              <a:rPr lang="en-US" sz="2800" dirty="0">
                <a:latin typeface="Segoe UI"/>
                <a:cs typeface="Segoe UI Light"/>
              </a:rPr>
              <a:t> </a:t>
            </a:r>
            <a:r>
              <a:rPr lang="en-US" sz="2800" dirty="0" err="1">
                <a:latin typeface="Segoe UI"/>
                <a:cs typeface="Segoe UI Light"/>
              </a:rPr>
              <a:t>tecnologia</a:t>
            </a:r>
            <a:r>
              <a:rPr lang="en-US" sz="2800" dirty="0">
                <a:latin typeface="Segoe UI"/>
                <a:cs typeface="Segoe UI Light"/>
              </a:rPr>
              <a:t> do </a:t>
            </a:r>
            <a:r>
              <a:rPr lang="en-US" sz="2800" i="1" dirty="0">
                <a:latin typeface="Segoe UI"/>
                <a:cs typeface="Segoe UI Light"/>
              </a:rPr>
              <a:t>Active Directory</a:t>
            </a:r>
            <a:endParaRPr lang="en-US" sz="2800" b="1" i="1" dirty="0">
              <a:latin typeface="Segoe UI Light"/>
              <a:cs typeface="Segoe UI Ligh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3BD77F5-578B-181D-6337-1B8EEB6DACF8}"/>
              </a:ext>
            </a:extLst>
          </p:cNvPr>
          <p:cNvSpPr txBox="1">
            <a:spLocks/>
          </p:cNvSpPr>
          <p:nvPr/>
        </p:nvSpPr>
        <p:spPr>
          <a:xfrm>
            <a:off x="1129553" y="3114857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dirty="0">
                <a:latin typeface="Segoe UI"/>
                <a:cs typeface="Segoe UI Light"/>
              </a:rPr>
              <a:t>Mas com </a:t>
            </a:r>
            <a:r>
              <a:rPr lang="en-US" sz="2600" dirty="0" err="1">
                <a:latin typeface="Segoe UI"/>
                <a:cs typeface="Segoe UI Light"/>
              </a:rPr>
              <a:t>proposta</a:t>
            </a:r>
            <a:r>
              <a:rPr lang="en-US" sz="2600" dirty="0">
                <a:latin typeface="Segoe UI"/>
                <a:cs typeface="Segoe UI Light"/>
              </a:rPr>
              <a:t> </a:t>
            </a:r>
            <a:r>
              <a:rPr lang="en-US" sz="2600" dirty="0" err="1">
                <a:latin typeface="Segoe UI"/>
                <a:cs typeface="Segoe UI Light"/>
              </a:rPr>
              <a:t>diferente</a:t>
            </a:r>
            <a:r>
              <a:rPr lang="en-US" sz="2600" dirty="0">
                <a:latin typeface="Segoe UI"/>
                <a:cs typeface="Segoe UI Light"/>
              </a:rPr>
              <a:t> (</a:t>
            </a:r>
            <a:r>
              <a:rPr lang="en-US" sz="2600" i="1" dirty="0">
                <a:latin typeface="Segoe UI"/>
                <a:cs typeface="Segoe UI Light"/>
              </a:rPr>
              <a:t>authentication vs. authorization</a:t>
            </a:r>
            <a:r>
              <a:rPr lang="en-US" sz="2600" dirty="0">
                <a:latin typeface="Segoe UI"/>
                <a:cs typeface="Segoe UI Light"/>
              </a:rPr>
              <a:t>)</a:t>
            </a:r>
            <a:endParaRPr lang="en-US" sz="2600" b="1" dirty="0">
              <a:latin typeface="Segoe UI Light"/>
              <a:cs typeface="Segoe UI Light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EF2D54AB-FFBD-0718-C6D1-098352EF816B}"/>
              </a:ext>
            </a:extLst>
          </p:cNvPr>
          <p:cNvSpPr txBox="1">
            <a:spLocks/>
          </p:cNvSpPr>
          <p:nvPr/>
        </p:nvSpPr>
        <p:spPr>
          <a:xfrm>
            <a:off x="1129553" y="3585755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Utiliza</a:t>
            </a:r>
            <a:r>
              <a:rPr lang="en-US" sz="2800" dirty="0">
                <a:latin typeface="Segoe UI"/>
                <a:cs typeface="Segoe UI Light"/>
              </a:rPr>
              <a:t> </a:t>
            </a:r>
            <a:r>
              <a:rPr lang="en-US" sz="2800" dirty="0" err="1">
                <a:latin typeface="Segoe UI"/>
                <a:cs typeface="Segoe UI Light"/>
              </a:rPr>
              <a:t>protocolos</a:t>
            </a:r>
            <a:r>
              <a:rPr lang="en-US" sz="2800" dirty="0">
                <a:latin typeface="Segoe UI"/>
                <a:cs typeface="Segoe UI Light"/>
              </a:rPr>
              <a:t> </a:t>
            </a:r>
            <a:r>
              <a:rPr lang="en-US" sz="2800" dirty="0" err="1">
                <a:latin typeface="Segoe UI"/>
                <a:cs typeface="Segoe UI Light"/>
              </a:rPr>
              <a:t>padrão</a:t>
            </a:r>
            <a:r>
              <a:rPr lang="en-US" sz="2800" dirty="0">
                <a:latin typeface="Segoe UI"/>
                <a:cs typeface="Segoe UI Light"/>
              </a:rPr>
              <a:t> de mercado para </a:t>
            </a:r>
            <a:r>
              <a:rPr lang="en-US" sz="2800" dirty="0" err="1">
                <a:latin typeface="Segoe UI"/>
                <a:cs typeface="Segoe UI Light"/>
              </a:rPr>
              <a:t>autenticação</a:t>
            </a:r>
            <a:endParaRPr lang="en-US" sz="2800" b="1" i="1" dirty="0">
              <a:latin typeface="Segoe UI Light"/>
              <a:cs typeface="Segoe UI Light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B6154ACE-EFCB-A7E3-1541-AC0ABC3D3AB2}"/>
              </a:ext>
            </a:extLst>
          </p:cNvPr>
          <p:cNvSpPr txBox="1">
            <a:spLocks/>
          </p:cNvSpPr>
          <p:nvPr/>
        </p:nvSpPr>
        <p:spPr>
          <a:xfrm>
            <a:off x="1129553" y="4097293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b="1" i="1" dirty="0">
                <a:latin typeface="Segoe UI Light"/>
                <a:cs typeface="Segoe UI Light"/>
              </a:rPr>
              <a:t>OpenID Connect </a:t>
            </a:r>
            <a:r>
              <a:rPr lang="en-US" sz="2600" b="1" dirty="0">
                <a:latin typeface="Segoe UI Light"/>
                <a:cs typeface="Segoe UI Light"/>
              </a:rPr>
              <a:t>(</a:t>
            </a:r>
            <a:r>
              <a:rPr lang="en-US" sz="2600" b="1" i="1" dirty="0">
                <a:latin typeface="Segoe UI Light"/>
                <a:cs typeface="Segoe UI Light"/>
              </a:rPr>
              <a:t>OIDC</a:t>
            </a:r>
            <a:r>
              <a:rPr lang="en-US" sz="2600" b="1" dirty="0">
                <a:latin typeface="Segoe UI Light"/>
                <a:cs typeface="Segoe UI Light"/>
              </a:rPr>
              <a:t>), </a:t>
            </a:r>
            <a:r>
              <a:rPr lang="en-US" sz="2600" b="1" i="1" dirty="0">
                <a:latin typeface="Segoe UI Light"/>
                <a:cs typeface="Segoe UI Light"/>
              </a:rPr>
              <a:t>OAuth 2.0</a:t>
            </a:r>
            <a:r>
              <a:rPr lang="en-US" sz="2600" b="1" dirty="0">
                <a:latin typeface="Segoe UI Light"/>
                <a:cs typeface="Segoe UI Light"/>
              </a:rPr>
              <a:t>, </a:t>
            </a:r>
            <a:r>
              <a:rPr lang="en-US" sz="2600" b="1" i="1" dirty="0">
                <a:latin typeface="Segoe UI Light"/>
                <a:cs typeface="Segoe UI Light"/>
              </a:rPr>
              <a:t>SAML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53D349F-B84A-6C9F-53C2-F061DF137B59}"/>
              </a:ext>
            </a:extLst>
          </p:cNvPr>
          <p:cNvSpPr txBox="1">
            <a:spLocks/>
          </p:cNvSpPr>
          <p:nvPr/>
        </p:nvSpPr>
        <p:spPr>
          <a:xfrm>
            <a:off x="1129553" y="4580871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Independe</a:t>
            </a:r>
            <a:r>
              <a:rPr lang="en-US" sz="2800" dirty="0">
                <a:latin typeface="Segoe UI"/>
                <a:cs typeface="Segoe UI Light"/>
              </a:rPr>
              <a:t> de </a:t>
            </a:r>
            <a:r>
              <a:rPr lang="en-US" sz="2800" dirty="0" err="1">
                <a:latin typeface="Segoe UI"/>
                <a:cs typeface="Segoe UI Light"/>
              </a:rPr>
              <a:t>tecnologia</a:t>
            </a:r>
            <a:r>
              <a:rPr lang="en-US" sz="2800" dirty="0">
                <a:latin typeface="Segoe UI"/>
                <a:cs typeface="Segoe UI Light"/>
              </a:rPr>
              <a:t> (</a:t>
            </a:r>
            <a:r>
              <a:rPr lang="en-US" sz="2800" dirty="0" err="1">
                <a:latin typeface="Segoe UI"/>
                <a:cs typeface="Segoe UI Light"/>
              </a:rPr>
              <a:t>Funciona</a:t>
            </a:r>
            <a:r>
              <a:rPr lang="en-US" sz="2800" dirty="0">
                <a:latin typeface="Segoe UI"/>
                <a:cs typeface="Segoe UI Light"/>
              </a:rPr>
              <a:t> com .NET, Java, </a:t>
            </a:r>
            <a:r>
              <a:rPr lang="en-US" sz="2800" dirty="0" err="1">
                <a:latin typeface="Segoe UI"/>
                <a:cs typeface="Segoe UI Light"/>
              </a:rPr>
              <a:t>Javascript</a:t>
            </a:r>
            <a:r>
              <a:rPr lang="en-US" sz="2800" dirty="0">
                <a:latin typeface="Segoe UI"/>
                <a:cs typeface="Segoe UI Light"/>
              </a:rPr>
              <a:t>…)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4E34E512-22D2-CC75-C41D-CC74EBC82154}"/>
              </a:ext>
            </a:extLst>
          </p:cNvPr>
          <p:cNvSpPr txBox="1">
            <a:spLocks/>
          </p:cNvSpPr>
          <p:nvPr/>
        </p:nvSpPr>
        <p:spPr>
          <a:xfrm>
            <a:off x="1139713" y="5121256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"/>
                <a:cs typeface="Segoe UI Light"/>
              </a:rPr>
              <a:t>Sem </a:t>
            </a:r>
            <a:r>
              <a:rPr lang="en-US" sz="2800" dirty="0" err="1">
                <a:latin typeface="Segoe UI"/>
                <a:cs typeface="Segoe UI Light"/>
              </a:rPr>
              <a:t>necessidade</a:t>
            </a:r>
            <a:r>
              <a:rPr lang="en-US" sz="2800" dirty="0">
                <a:latin typeface="Segoe UI"/>
                <a:cs typeface="Segoe UI Light"/>
              </a:rPr>
              <a:t> de </a:t>
            </a:r>
            <a:r>
              <a:rPr lang="en-US" sz="2800" dirty="0" err="1">
                <a:latin typeface="Segoe UI"/>
                <a:cs typeface="Segoe UI Light"/>
              </a:rPr>
              <a:t>implementar</a:t>
            </a:r>
            <a:r>
              <a:rPr lang="en-US" sz="2800" dirty="0">
                <a:latin typeface="Segoe UI"/>
                <a:cs typeface="Segoe UI Light"/>
              </a:rPr>
              <a:t> </a:t>
            </a:r>
            <a:r>
              <a:rPr lang="en-US" sz="2800" i="1" dirty="0">
                <a:latin typeface="Segoe UI"/>
                <a:cs typeface="Segoe UI Light"/>
              </a:rPr>
              <a:t>vaults</a:t>
            </a:r>
            <a:r>
              <a:rPr lang="en-US" sz="2800" dirty="0">
                <a:latin typeface="Segoe UI"/>
                <a:cs typeface="Segoe UI Light"/>
              </a:rPr>
              <a:t>, </a:t>
            </a:r>
            <a:r>
              <a:rPr lang="en-US" sz="2800" i="1" dirty="0">
                <a:latin typeface="Segoe UI"/>
                <a:cs typeface="Segoe UI Light"/>
              </a:rPr>
              <a:t>secrets</a:t>
            </a:r>
            <a:r>
              <a:rPr lang="en-US" sz="2800" dirty="0">
                <a:latin typeface="Segoe UI"/>
                <a:cs typeface="Segoe UI Light"/>
              </a:rPr>
              <a:t> e </a:t>
            </a:r>
            <a:r>
              <a:rPr lang="en-US" sz="2800" dirty="0" err="1">
                <a:latin typeface="Segoe UI"/>
                <a:cs typeface="Segoe UI Light"/>
              </a:rPr>
              <a:t>certificados</a:t>
            </a:r>
            <a:endParaRPr lang="en-US" sz="2800" dirty="0">
              <a:latin typeface="Segoe UI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0915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9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Aurora PPT Template_2021" id="{B02E4705-32AF-734E-BAB1-80B7066018F0}" vid="{D0B79744-F566-A44D-B1EA-D0E2F46F5006}"/>
    </a:ext>
  </a:extLst>
</a:theme>
</file>

<file path=ppt/theme/theme3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C210104-DC78-444B-929E-FBEF4DF41226}" vid="{86462BBF-5BEE-4EB2-A154-3428CBF3A2B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5A60DE3973784F9FBC9821406F2B2A" ma:contentTypeVersion="9" ma:contentTypeDescription="Create a new document." ma:contentTypeScope="" ma:versionID="83382c49958b72be41840cd7528ae0f6">
  <xsd:schema xmlns:xsd="http://www.w3.org/2001/XMLSchema" xmlns:xs="http://www.w3.org/2001/XMLSchema" xmlns:p="http://schemas.microsoft.com/office/2006/metadata/properties" xmlns:ns3="e82a3b4a-8610-46b0-bb49-ab930ba71173" xmlns:ns4="f007ee5a-1f5d-4f88-92dc-9dd64e3fd385" targetNamespace="http://schemas.microsoft.com/office/2006/metadata/properties" ma:root="true" ma:fieldsID="cf23ea30122054b723f3a597ccb2e63d" ns3:_="" ns4:_="">
    <xsd:import namespace="e82a3b4a-8610-46b0-bb49-ab930ba71173"/>
    <xsd:import namespace="f007ee5a-1f5d-4f88-92dc-9dd64e3fd3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2a3b4a-8610-46b0-bb49-ab930ba711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7ee5a-1f5d-4f88-92dc-9dd64e3fd3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763D94-AD37-4430-91E7-0F902ED3F8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2a3b4a-8610-46b0-bb49-ab930ba71173"/>
    <ds:schemaRef ds:uri="f007ee5a-1f5d-4f88-92dc-9dd64e3fd3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234237-2D94-4335-A99B-2D7D7CE5D4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3796B4-D113-4AD6-8050-02B481C51D77}">
  <ds:schemaRefs>
    <ds:schemaRef ds:uri="http://purl.org/dc/dcmitype/"/>
    <ds:schemaRef ds:uri="http://schemas.microsoft.com/office/2006/documentManagement/types"/>
    <ds:schemaRef ds:uri="e82a3b4a-8610-46b0-bb49-ab930ba71173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f007ee5a-1f5d-4f88-92dc-9dd64e3fd385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61816</TotalTime>
  <Words>656</Words>
  <Application>Microsoft Office PowerPoint</Application>
  <PresentationFormat>Widescreen</PresentationFormat>
  <Paragraphs>109</Paragraphs>
  <Slides>16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End Slides</vt:lpstr>
      <vt:lpstr>Highly Confidential</vt:lpstr>
      <vt:lpstr>Bitmap Image</vt:lpstr>
      <vt:lpstr>PowerPoint Presentation</vt:lpstr>
      <vt:lpstr>Info</vt:lpstr>
      <vt:lpstr>PowerPoint Presentation</vt:lpstr>
      <vt:lpstr>Visão Geral</vt:lpstr>
      <vt:lpstr>PowerPoint Presentation</vt:lpstr>
      <vt:lpstr>PowerPoint Presentation</vt:lpstr>
      <vt:lpstr>PowerPoint Presentation</vt:lpstr>
      <vt:lpstr>Azure AD B2C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Ribas Camilo</dc:creator>
  <cp:lastModifiedBy>Felipe Pimentel Augusto</cp:lastModifiedBy>
  <cp:revision>58</cp:revision>
  <dcterms:created xsi:type="dcterms:W3CDTF">2021-04-28T18:08:05Z</dcterms:created>
  <dcterms:modified xsi:type="dcterms:W3CDTF">2022-08-25T18:03:33Z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2021-04-28T18:08:05Z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54e995ab-549b-412a-b375-301652190c99</vt:lpwstr>
  </property>
  <property fmtid="{D5CDD505-2E9C-101B-9397-08002B2CF9AE}" pid="8" name="MSIP_Label_5fae8262-b78e-4366-8929-a5d6aac95320_ContentBits">
    <vt:lpwstr>0</vt:lpwstr>
  </property>
  <property fmtid="{D5CDD505-2E9C-101B-9397-08002B2CF9AE}" pid="9" name="ContentTypeId">
    <vt:lpwstr>0x0101005A5A60DE3973784F9FBC9821406F2B2A</vt:lpwstr>
  </property>
</Properties>
</file>